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webextensions/webextension1.xml" ContentType="application/vnd.ms-office.webextension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2"/>
    <p:sldMasterId id="2147483704" r:id="rId3"/>
    <p:sldMasterId id="2147483716" r:id="rId4"/>
    <p:sldMasterId id="2147483728" r:id="rId5"/>
  </p:sldMasterIdLst>
  <p:notesMasterIdLst>
    <p:notesMasterId r:id="rId28"/>
  </p:notesMasterIdLst>
  <p:handoutMasterIdLst>
    <p:handoutMasterId r:id="rId29"/>
  </p:handoutMasterIdLst>
  <p:sldIdLst>
    <p:sldId id="668" r:id="rId6"/>
    <p:sldId id="274" r:id="rId7"/>
    <p:sldId id="292" r:id="rId8"/>
    <p:sldId id="279" r:id="rId9"/>
    <p:sldId id="275" r:id="rId10"/>
    <p:sldId id="277" r:id="rId11"/>
    <p:sldId id="278" r:id="rId12"/>
    <p:sldId id="272" r:id="rId13"/>
    <p:sldId id="280" r:id="rId14"/>
    <p:sldId id="288" r:id="rId15"/>
    <p:sldId id="268" r:id="rId16"/>
    <p:sldId id="284" r:id="rId17"/>
    <p:sldId id="670" r:id="rId18"/>
    <p:sldId id="286" r:id="rId19"/>
    <p:sldId id="287" r:id="rId20"/>
    <p:sldId id="290" r:id="rId21"/>
    <p:sldId id="291" r:id="rId22"/>
    <p:sldId id="285" r:id="rId23"/>
    <p:sldId id="262" r:id="rId24"/>
    <p:sldId id="261" r:id="rId25"/>
    <p:sldId id="259" r:id="rId26"/>
    <p:sldId id="26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7D4"/>
    <a:srgbClr val="FCD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000" autoAdjust="0"/>
    <p:restoredTop sz="94660"/>
  </p:normalViewPr>
  <p:slideViewPr>
    <p:cSldViewPr>
      <p:cViewPr varScale="1">
        <p:scale>
          <a:sx n="114" d="100"/>
          <a:sy n="114" d="100"/>
        </p:scale>
        <p:origin x="23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03900-BCA2-47FA-9C69-DFCFAEBA7BA5}" type="datetimeFigureOut">
              <a:rPr lang="fr-CA" smtClean="0"/>
              <a:t>2020-07-21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29149-FA91-4B05-8507-C402FB2CAD0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9367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409E3-3944-47E8-8C6B-1D6B990C1789}" type="datetimeFigureOut">
              <a:rPr lang="fr-FR" smtClean="0"/>
              <a:t>21/07/2020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DDBAA-C842-4542-B941-A4D5033C1171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587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2DDBAA-C842-4542-B941-A4D5033C117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103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2DDBAA-C842-4542-B941-A4D5033C117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338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59921-B11C-4899-8BBE-5971739B1201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332186" y="1737535"/>
            <a:ext cx="8452247" cy="47487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2185" y="379515"/>
            <a:ext cx="8452247" cy="114065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70219867"/>
      </p:ext>
    </p:extLst>
  </p:cSld>
  <p:clrMapOvr>
    <a:masterClrMapping/>
  </p:clrMapOvr>
  <p:transition spd="slow" advTm="4642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2217-B5FB-45D4-A064-F027DC0863BA}" type="datetimeFigureOut">
              <a:rPr lang="fr-FR" smtClean="0"/>
              <a:pPr/>
              <a:t>21/07/2020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71CB-7125-4226-B39C-B772A0CD28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74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2217-B5FB-45D4-A064-F027DC0863BA}" type="datetimeFigureOut">
              <a:rPr lang="fr-FR" smtClean="0"/>
              <a:pPr/>
              <a:t>21/07/2020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71CB-7125-4226-B39C-B772A0CD28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002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DFF7E-5B5D-4897-913B-37BEEC7E0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12DEE-9132-4446-8489-F981E8CE5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D0D6E-98A1-4F5E-87C8-D9735A397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307A-A0A9-43E4-9014-EDA6ED50DA86}" type="datetimeFigureOut">
              <a:rPr lang="en-CA" smtClean="0"/>
              <a:t>2020-07-21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5A942-3FFC-45FD-8508-99CD6D646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C6EA5-C89C-4458-AF9D-0C7748CD4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147E-3DC3-4143-9221-557715050D5B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3285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CD1FB-34DF-4AE8-9618-9FF92A8EA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379CF-0F8E-447D-918D-C774E6DB9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3A7ED-A93B-49E4-A1F9-93215BA48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307A-A0A9-43E4-9014-EDA6ED50DA86}" type="datetimeFigureOut">
              <a:rPr lang="en-CA" smtClean="0"/>
              <a:t>2020-07-21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4B109-7903-4D24-9A65-75CFA6D43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40D42-A6BE-427B-972E-3F0EC892A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147E-3DC3-4143-9221-557715050D5B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5485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AC1BB-855E-48EB-B524-B5B1B3AEF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B5CFE-5C26-4E18-96B9-6671D31F9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6CD95-434E-468F-BAB6-6D2EFA9E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307A-A0A9-43E4-9014-EDA6ED50DA86}" type="datetimeFigureOut">
              <a:rPr lang="en-CA" smtClean="0"/>
              <a:t>2020-07-21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EEBB9-3F56-4084-B2F8-234DECD8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E957E-0724-4DE7-B212-218BF0C6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147E-3DC3-4143-9221-557715050D5B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101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23AE4-D30C-4B00-9C19-4A3C8249C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3CDD3-7A61-4554-B12C-811F55358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886590-4CD8-4BAD-AA54-CFC847F64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02CBE-57AD-48F3-A6CC-DA25AA35C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307A-A0A9-43E4-9014-EDA6ED50DA86}" type="datetimeFigureOut">
              <a:rPr lang="en-CA" smtClean="0"/>
              <a:t>2020-07-21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1BF18-485A-4AB4-AC6E-8F2C1FDEB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66FB9-529B-4F3E-90A2-D9E07A09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147E-3DC3-4143-9221-557715050D5B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8315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977B4-A137-4C90-84CE-DDA92F933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E05F1B-039C-4459-A864-2EF1560BD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D10AEF-9160-4B78-B891-C3D22B8DB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69A407-3876-452F-B8E9-F609B03969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E410A8-572C-4CBA-B91C-F97D2BE657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742770-E66D-4239-B153-508B609A8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307A-A0A9-43E4-9014-EDA6ED50DA86}" type="datetimeFigureOut">
              <a:rPr lang="en-CA" smtClean="0"/>
              <a:t>2020-07-21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2FC5CB-B622-408B-A352-E379CD73D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6D2A75-E6B5-4A1C-872D-434BCA950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147E-3DC3-4143-9221-557715050D5B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8547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9101A-C514-43A1-8989-EDA99B65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B29E24-0837-4BC2-8A5D-97DC3D52B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307A-A0A9-43E4-9014-EDA6ED50DA86}" type="datetimeFigureOut">
              <a:rPr lang="en-CA" smtClean="0"/>
              <a:t>2020-07-21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5E348E-53F2-4C08-B9A4-A2B35E402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83F84E-09CB-4824-8918-FF85A6D77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147E-3DC3-4143-9221-557715050D5B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3080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A119E7-AA8B-412A-93D8-9AE405B0A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307A-A0A9-43E4-9014-EDA6ED50DA86}" type="datetimeFigureOut">
              <a:rPr lang="en-CA" smtClean="0"/>
              <a:t>2020-07-21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F2CB12-CE2E-40EF-8986-A03B6D6F5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AD5E3-C957-4DC4-A6EF-F529459DB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147E-3DC3-4143-9221-557715050D5B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8746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F8664-99D7-42D3-8F44-2B15B8703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E5B0C-0751-4123-967E-24E83A3A3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03B36-699C-4222-82C2-D548B9342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5EA3C-6B15-4F89-8D14-296B0EE70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307A-A0A9-43E4-9014-EDA6ED50DA86}" type="datetimeFigureOut">
              <a:rPr lang="en-CA" smtClean="0"/>
              <a:t>2020-07-21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71F54-8AFC-4334-BE86-0C9A384F9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626B1-EA5C-4195-A2BA-021A0850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147E-3DC3-4143-9221-557715050D5B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542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exte épuré -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59921-B11C-4899-8BBE-5971739B1201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32185" y="379515"/>
            <a:ext cx="7668815" cy="11406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332186" y="1748725"/>
            <a:ext cx="2723921" cy="4429686"/>
          </a:xfrm>
        </p:spPr>
        <p:txBody>
          <a:bodyPr/>
          <a:lstStyle>
            <a:lvl1pPr>
              <a:defRPr sz="1800"/>
            </a:lvl1pPr>
            <a:lvl2pPr marL="603647" indent="-201216">
              <a:defRPr sz="1500"/>
            </a:lvl2pPr>
            <a:lvl3pPr marL="941785" indent="-138113">
              <a:defRPr sz="1200"/>
            </a:lvl3pPr>
            <a:lvl4pPr marL="1279922" indent="-154781">
              <a:defRPr sz="1200"/>
            </a:lvl4pPr>
            <a:lvl5pPr marL="1545431" indent="-117872">
              <a:defRPr sz="1050"/>
            </a:lvl5pPr>
            <a:lvl6pPr>
              <a:defRPr sz="1631"/>
            </a:lvl6pPr>
            <a:lvl7pPr>
              <a:defRPr sz="1631"/>
            </a:lvl7pPr>
            <a:lvl8pPr>
              <a:defRPr sz="1631"/>
            </a:lvl8pPr>
            <a:lvl9pPr>
              <a:defRPr sz="1631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1"/>
          </p:nvPr>
        </p:nvSpPr>
        <p:spPr>
          <a:xfrm>
            <a:off x="3196348" y="1748725"/>
            <a:ext cx="2723921" cy="4429686"/>
          </a:xfrm>
        </p:spPr>
        <p:txBody>
          <a:bodyPr/>
          <a:lstStyle>
            <a:lvl1pPr>
              <a:defRPr sz="1800"/>
            </a:lvl1pPr>
            <a:lvl2pPr marL="603647" indent="-201216">
              <a:defRPr sz="1500"/>
            </a:lvl2pPr>
            <a:lvl3pPr marL="941785" indent="-138113">
              <a:defRPr sz="1200"/>
            </a:lvl3pPr>
            <a:lvl4pPr marL="1279922" indent="-154781">
              <a:defRPr sz="1200"/>
            </a:lvl4pPr>
            <a:lvl5pPr marL="1545431" indent="-117872">
              <a:defRPr sz="1050"/>
            </a:lvl5pPr>
            <a:lvl6pPr>
              <a:defRPr sz="1631"/>
            </a:lvl6pPr>
            <a:lvl7pPr>
              <a:defRPr sz="1631"/>
            </a:lvl7pPr>
            <a:lvl8pPr>
              <a:defRPr sz="1631"/>
            </a:lvl8pPr>
            <a:lvl9pPr>
              <a:defRPr sz="1631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2"/>
          </p:nvPr>
        </p:nvSpPr>
        <p:spPr>
          <a:xfrm>
            <a:off x="6060511" y="1748725"/>
            <a:ext cx="2723921" cy="4429686"/>
          </a:xfrm>
        </p:spPr>
        <p:txBody>
          <a:bodyPr/>
          <a:lstStyle>
            <a:lvl1pPr>
              <a:defRPr sz="1800"/>
            </a:lvl1pPr>
            <a:lvl2pPr marL="603647" indent="-201216">
              <a:defRPr sz="1500"/>
            </a:lvl2pPr>
            <a:lvl3pPr marL="941785" indent="-138113">
              <a:defRPr sz="1200"/>
            </a:lvl3pPr>
            <a:lvl4pPr marL="1279922" indent="-154781">
              <a:defRPr sz="1200"/>
            </a:lvl4pPr>
            <a:lvl5pPr marL="1545431" indent="-117872">
              <a:defRPr sz="1050"/>
            </a:lvl5pPr>
            <a:lvl6pPr>
              <a:defRPr sz="1631"/>
            </a:lvl6pPr>
            <a:lvl7pPr>
              <a:defRPr sz="1631"/>
            </a:lvl7pPr>
            <a:lvl8pPr>
              <a:defRPr sz="1631"/>
            </a:lvl8pPr>
            <a:lvl9pPr>
              <a:defRPr sz="1631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57797382"/>
      </p:ext>
    </p:extLst>
  </p:cSld>
  <p:clrMapOvr>
    <a:masterClrMapping/>
  </p:clrMapOvr>
  <p:transition spd="slow" advTm="4642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36A52-15AF-41D3-9EED-22864DDB6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6C56B-8175-47DA-8368-4B92EA427D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4F3970-BA3D-473B-9D0D-02A213671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4260E9-A8C4-4ACF-A54E-92258B72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307A-A0A9-43E4-9014-EDA6ED50DA86}" type="datetimeFigureOut">
              <a:rPr lang="en-CA" smtClean="0"/>
              <a:t>2020-07-21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BC9C6-4F0A-4DD5-8F1A-F1515AA6C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32D0C5-89EB-4A02-8D0F-C92CE04FA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147E-3DC3-4143-9221-557715050D5B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4190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96A4C-692D-4313-B4C8-79D1884D5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5B6708-91AB-4293-88CD-05B50461A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602E6-4BE3-4F03-A2C3-9BA8DBBF9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307A-A0A9-43E4-9014-EDA6ED50DA86}" type="datetimeFigureOut">
              <a:rPr lang="en-CA" smtClean="0"/>
              <a:t>2020-07-21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288E3-6B98-49E8-88FC-692FE2B58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A7897-7F35-4B04-8010-16A12052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147E-3DC3-4143-9221-557715050D5B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6879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94D815-BD0F-4544-AF4D-EB74B6DD44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54CCF0-9BD9-40D1-ABD1-63511A5331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75872-D202-4FA2-93AD-6E22E7940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307A-A0A9-43E4-9014-EDA6ED50DA86}" type="datetimeFigureOut">
              <a:rPr lang="en-CA" smtClean="0"/>
              <a:t>2020-07-21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C98DF-923F-488D-BA40-733D60DCD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9E7CD-2995-4866-B154-44F61512F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147E-3DC3-4143-9221-557715050D5B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5144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AF18-A436-4C6E-8EA7-ECC53E1BC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DCEDE6-06E0-495E-8BFE-B3E9ED411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669E6-39CF-4D4B-8199-9CD487F600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DFA4A5B-C08B-4D72-B503-64B71AEFCE18}" type="datetimeFigureOut">
              <a:rPr lang="en-CA" smtClean="0"/>
              <a:t>2020-07-21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92891-6A90-4EAD-980D-070367E8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88A64-3B45-4A74-9549-223994D29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A6482EB-49B1-450A-895D-7E0A4EFA28E8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0910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D7869-5393-4F69-87C9-081ECB135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DF0E0-B955-4472-83F2-E090F2A4C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18081-CAE9-41F5-ABAA-8C31043800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DFA4A5B-C08B-4D72-B503-64B71AEFCE18}" type="datetimeFigureOut">
              <a:rPr lang="en-CA" smtClean="0"/>
              <a:t>2020-07-21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D3013-099C-457E-A98D-69C4FBFAB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40152-F3ED-492B-8AF2-1FE41511B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A6482EB-49B1-450A-895D-7E0A4EFA28E8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18116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220D1-0D5A-4F1A-A015-FD04EAF7F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6EB15-5E40-4FA1-B7D9-B5BBDD583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BA6FD-AD94-4B4D-A629-8DC3B1E93F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DFA4A5B-C08B-4D72-B503-64B71AEFCE18}" type="datetimeFigureOut">
              <a:rPr lang="en-CA" smtClean="0"/>
              <a:t>2020-07-21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4237F-CF47-4BBA-BB08-7892A27DA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A055D-CC7A-45B0-A56D-C1EBEDF3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A6482EB-49B1-450A-895D-7E0A4EFA28E8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302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CF282-5978-4D43-8A11-CFA4314A2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EC47F-0DDA-4CB3-AA3F-0F73942989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939B39-7DC7-4D08-BFB2-8ABDC986E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20E7A9-D8A5-49A4-AAE9-0560C70361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DFA4A5B-C08B-4D72-B503-64B71AEFCE18}" type="datetimeFigureOut">
              <a:rPr lang="en-CA" smtClean="0"/>
              <a:t>2020-07-21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D0BF5-CF5D-40B7-9DB4-FF4829D61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D5E3D-8B3B-462D-B777-949377867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A6482EB-49B1-450A-895D-7E0A4EFA28E8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07691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A8F5F-7608-48F2-95A2-32D0D2BA8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CB2F1-1BA9-402E-A36C-EEBAC2001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AFF80-9114-4574-A09B-0F9374D93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2E207-AEED-4798-9949-7907AE040B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5D4DE0-2A2E-4AEB-AE5B-B614739E1E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2020C2-BDEC-4520-B6B8-970CB01862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DFA4A5B-C08B-4D72-B503-64B71AEFCE18}" type="datetimeFigureOut">
              <a:rPr lang="en-CA" smtClean="0"/>
              <a:t>2020-07-21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6661B0-22FD-4B1B-850C-4D67877A3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DA1405-3EBF-48C6-B213-F455D9781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A6482EB-49B1-450A-895D-7E0A4EFA28E8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85119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B99C-201F-4FB7-9CA0-3CB5D6A01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2CF2B5-AA5D-4CBF-97C3-6636458251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DFA4A5B-C08B-4D72-B503-64B71AEFCE18}" type="datetimeFigureOut">
              <a:rPr lang="en-CA" smtClean="0"/>
              <a:t>2020-07-21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0E39A3-8EE4-4553-911B-AD92DC630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34F4C-9FCC-4196-A9D7-2434A891E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A6482EB-49B1-450A-895D-7E0A4EFA28E8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39493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D8095F-21E7-429C-9ED6-45F25B8EB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DFA4A5B-C08B-4D72-B503-64B71AEFCE18}" type="datetimeFigureOut">
              <a:rPr lang="en-CA" smtClean="0"/>
              <a:t>2020-07-21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65367-F45B-4BB1-B4AE-0CBB13636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BC707-E676-4224-8E69-F8CA369C3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A6482EB-49B1-450A-895D-7E0A4EFA28E8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9685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pu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59921-B11C-4899-8BBE-5971739B1201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32185" y="379515"/>
            <a:ext cx="8452247" cy="114065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22612841"/>
      </p:ext>
    </p:extLst>
  </p:cSld>
  <p:clrMapOvr>
    <a:masterClrMapping/>
  </p:clrMapOvr>
  <p:transition spd="slow" advTm="4642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4B0AA-79C6-4D8C-8258-EB729AAE7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0AA47-9DAD-4704-B211-6075B7DB2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BB4D75-E233-4956-9C93-D07B63527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94340-3507-48E1-920D-1320F18AE7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DFA4A5B-C08B-4D72-B503-64B71AEFCE18}" type="datetimeFigureOut">
              <a:rPr lang="en-CA" smtClean="0"/>
              <a:t>2020-07-21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E70D9D-9124-4B21-95BA-955C0D3BE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4DBE0-FD24-40E1-A42A-8F432D0B8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A6482EB-49B1-450A-895D-7E0A4EFA28E8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95518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8357A-CF39-4649-B646-FCDAEF2AC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1D40BB-AB36-4E02-85E2-349B148A61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E949B-9778-4C97-88C0-C8272D24E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1AEA0-7808-4289-A551-F55DE8F5A9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DFA4A5B-C08B-4D72-B503-64B71AEFCE18}" type="datetimeFigureOut">
              <a:rPr lang="en-CA" smtClean="0"/>
              <a:t>2020-07-21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A0E8B-EAAC-47F5-A6CC-ADF27E740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6E62A-F9BA-4627-AB47-124F7E5E3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A6482EB-49B1-450A-895D-7E0A4EFA28E8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26387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EBE3D-0252-424A-BD79-27ABC2716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D4378-F69F-476A-8E65-0BDC53866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C4C14-FB60-45BD-A3BA-B76A6C9FE4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DFA4A5B-C08B-4D72-B503-64B71AEFCE18}" type="datetimeFigureOut">
              <a:rPr lang="en-CA" smtClean="0"/>
              <a:t>2020-07-21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07DCD-7E12-4263-8FD2-5C4308D2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62E86-6AFE-4CB3-A033-2197D8B00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A6482EB-49B1-450A-895D-7E0A4EFA28E8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58062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924B06-AB07-4AF1-A177-02FE27277D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DC3C1-F7FB-45DF-8B52-B265BC6A2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196D-DFCE-491E-AEF6-6DB017256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DFA4A5B-C08B-4D72-B503-64B71AEFCE18}" type="datetimeFigureOut">
              <a:rPr lang="en-CA" smtClean="0"/>
              <a:t>2020-07-21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F3392-5219-4EF1-9E2E-EE2B5A49C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0A955-1988-4FD6-A206-3F170C162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A6482EB-49B1-450A-895D-7E0A4EFA28E8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20272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rgbClr val="1F9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71CB-7125-4226-B39C-B772A0CD28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915338"/>
      </p:ext>
    </p:extLst>
  </p:cSld>
  <p:clrMapOvr>
    <a:masterClrMapping/>
  </p:clrMapOvr>
  <p:transition spd="slow" advTm="4642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71CB-7125-4226-B39C-B772A0CD28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452274"/>
      </p:ext>
    </p:extLst>
  </p:cSld>
  <p:clrMapOvr>
    <a:masterClrMapping/>
  </p:clrMapOvr>
  <p:transition spd="slow" advTm="4642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71CB-7125-4226-B39C-B772A0CD28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135560"/>
      </p:ext>
    </p:extLst>
  </p:cSld>
  <p:clrMapOvr>
    <a:masterClrMapping/>
  </p:clrMapOvr>
  <p:transition spd="slow" advTm="4642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71CB-7125-4226-B39C-B772A0CD28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996506"/>
      </p:ext>
    </p:extLst>
  </p:cSld>
  <p:clrMapOvr>
    <a:masterClrMapping/>
  </p:clrMapOvr>
  <p:transition spd="slow" advTm="4642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71CB-7125-4226-B39C-B772A0CD28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234233"/>
      </p:ext>
    </p:extLst>
  </p:cSld>
  <p:clrMapOvr>
    <a:masterClrMapping/>
  </p:clrMapOvr>
  <p:transition spd="slow" advTm="4642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71CB-7125-4226-B39C-B772A0CD28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936331"/>
      </p:ext>
    </p:extLst>
  </p:cSld>
  <p:clrMapOvr>
    <a:masterClrMapping/>
  </p:clrMapOvr>
  <p:transition spd="slow" advTm="4642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59921-B11C-4899-8BBE-5971739B1201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2"/>
          </p:nvPr>
        </p:nvSpPr>
        <p:spPr>
          <a:xfrm>
            <a:off x="3001866" y="1007313"/>
            <a:ext cx="2723921" cy="2309094"/>
          </a:xfrm>
        </p:spPr>
        <p:txBody>
          <a:bodyPr/>
          <a:lstStyle>
            <a:lvl1pPr>
              <a:defRPr sz="1500"/>
            </a:lvl1pPr>
            <a:lvl2pPr marL="603647" indent="-201216">
              <a:defRPr sz="1350"/>
            </a:lvl2pPr>
            <a:lvl3pPr marL="941785" indent="-138113">
              <a:defRPr sz="1050"/>
            </a:lvl3pPr>
            <a:lvl4pPr marL="1279922" indent="-154781">
              <a:defRPr sz="1050"/>
            </a:lvl4pPr>
            <a:lvl5pPr marL="1545431" indent="-117872">
              <a:defRPr sz="900"/>
            </a:lvl5pPr>
            <a:lvl6pPr>
              <a:defRPr sz="1631"/>
            </a:lvl6pPr>
            <a:lvl7pPr>
              <a:defRPr sz="1631"/>
            </a:lvl7pPr>
            <a:lvl8pPr>
              <a:defRPr sz="1631"/>
            </a:lvl8pPr>
            <a:lvl9pPr>
              <a:defRPr sz="1631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332185" y="3452886"/>
            <a:ext cx="2529440" cy="24435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52000" tIns="143924" rIns="252000" bIns="143924" anchor="ctr" anchorCtr="0">
            <a:noAutofit/>
          </a:bodyPr>
          <a:lstStyle>
            <a:lvl1pPr marL="0" indent="0">
              <a:lnSpc>
                <a:spcPct val="80000"/>
              </a:lnSpc>
              <a:buNone/>
              <a:defRPr sz="15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Cliquez pour modifier </a:t>
            </a:r>
            <a:br>
              <a:rPr lang="fr-FR" dirty="0"/>
            </a:br>
            <a:r>
              <a:rPr lang="fr-FR" dirty="0"/>
              <a:t>le message clé</a:t>
            </a:r>
            <a:endParaRPr lang="fr-CA" dirty="0"/>
          </a:p>
        </p:txBody>
      </p:sp>
      <p:sp>
        <p:nvSpPr>
          <p:cNvPr id="16" name="Espace réservé du contenu 2"/>
          <p:cNvSpPr>
            <a:spLocks noGrp="1"/>
          </p:cNvSpPr>
          <p:nvPr>
            <p:ph sz="half" idx="18"/>
          </p:nvPr>
        </p:nvSpPr>
        <p:spPr>
          <a:xfrm>
            <a:off x="5866028" y="1007313"/>
            <a:ext cx="2723921" cy="2309094"/>
          </a:xfrm>
        </p:spPr>
        <p:txBody>
          <a:bodyPr/>
          <a:lstStyle>
            <a:lvl1pPr>
              <a:defRPr sz="1500"/>
            </a:lvl1pPr>
            <a:lvl2pPr marL="603647" indent="-201216">
              <a:defRPr sz="1350"/>
            </a:lvl2pPr>
            <a:lvl3pPr marL="941785" indent="-138113">
              <a:defRPr sz="1050"/>
            </a:lvl3pPr>
            <a:lvl4pPr marL="1279922" indent="-154781">
              <a:defRPr sz="1050"/>
            </a:lvl4pPr>
            <a:lvl5pPr marL="1545431" indent="-117872">
              <a:defRPr sz="900"/>
            </a:lvl5pPr>
            <a:lvl6pPr>
              <a:defRPr sz="1631"/>
            </a:lvl6pPr>
            <a:lvl7pPr>
              <a:defRPr sz="1631"/>
            </a:lvl7pPr>
            <a:lvl8pPr>
              <a:defRPr sz="1631"/>
            </a:lvl8pPr>
            <a:lvl9pPr>
              <a:defRPr sz="1631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17" name="Espace réservé du contenu 2"/>
          <p:cNvSpPr>
            <a:spLocks noGrp="1"/>
          </p:cNvSpPr>
          <p:nvPr>
            <p:ph sz="half" idx="19"/>
          </p:nvPr>
        </p:nvSpPr>
        <p:spPr>
          <a:xfrm>
            <a:off x="3001866" y="3452885"/>
            <a:ext cx="2723921" cy="2917549"/>
          </a:xfrm>
        </p:spPr>
        <p:txBody>
          <a:bodyPr/>
          <a:lstStyle>
            <a:lvl1pPr>
              <a:defRPr sz="1500"/>
            </a:lvl1pPr>
            <a:lvl2pPr marL="603647" indent="-201216">
              <a:defRPr sz="1350"/>
            </a:lvl2pPr>
            <a:lvl3pPr marL="941785" indent="-138113">
              <a:defRPr sz="1050"/>
            </a:lvl3pPr>
            <a:lvl4pPr marL="1279922" indent="-154781">
              <a:defRPr sz="1050"/>
            </a:lvl4pPr>
            <a:lvl5pPr marL="1545431" indent="-117872">
              <a:defRPr sz="900"/>
            </a:lvl5pPr>
            <a:lvl6pPr>
              <a:defRPr sz="1631"/>
            </a:lvl6pPr>
            <a:lvl7pPr>
              <a:defRPr sz="1631"/>
            </a:lvl7pPr>
            <a:lvl8pPr>
              <a:defRPr sz="1631"/>
            </a:lvl8pPr>
            <a:lvl9pPr>
              <a:defRPr sz="1631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18" name="Espace réservé du contenu 2"/>
          <p:cNvSpPr>
            <a:spLocks noGrp="1"/>
          </p:cNvSpPr>
          <p:nvPr>
            <p:ph sz="half" idx="20"/>
          </p:nvPr>
        </p:nvSpPr>
        <p:spPr>
          <a:xfrm>
            <a:off x="5866028" y="3452885"/>
            <a:ext cx="2723921" cy="2917549"/>
          </a:xfrm>
        </p:spPr>
        <p:txBody>
          <a:bodyPr/>
          <a:lstStyle>
            <a:lvl1pPr>
              <a:defRPr sz="1500"/>
            </a:lvl1pPr>
            <a:lvl2pPr marL="603647" indent="-201216">
              <a:defRPr sz="1350"/>
            </a:lvl2pPr>
            <a:lvl3pPr marL="941785" indent="-138113">
              <a:defRPr sz="1050"/>
            </a:lvl3pPr>
            <a:lvl4pPr marL="1279922" indent="-154781">
              <a:defRPr sz="1050"/>
            </a:lvl4pPr>
            <a:lvl5pPr marL="1545431" indent="-117872">
              <a:defRPr sz="900"/>
            </a:lvl5pPr>
            <a:lvl6pPr>
              <a:defRPr sz="1631"/>
            </a:lvl6pPr>
            <a:lvl7pPr>
              <a:defRPr sz="1631"/>
            </a:lvl7pPr>
            <a:lvl8pPr>
              <a:defRPr sz="1631"/>
            </a:lvl8pPr>
            <a:lvl9pPr>
              <a:defRPr sz="1631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19" name="Titre 4"/>
          <p:cNvSpPr>
            <a:spLocks noGrp="1"/>
          </p:cNvSpPr>
          <p:nvPr>
            <p:ph type="title"/>
          </p:nvPr>
        </p:nvSpPr>
        <p:spPr>
          <a:xfrm>
            <a:off x="332186" y="379515"/>
            <a:ext cx="2529439" cy="1681297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33430060"/>
      </p:ext>
    </p:extLst>
  </p:cSld>
  <p:clrMapOvr>
    <a:masterClrMapping/>
  </p:clrMapOvr>
  <p:transition spd="slow" advTm="4642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71CB-7125-4226-B39C-B772A0CD28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4963339"/>
      </p:ext>
    </p:extLst>
  </p:cSld>
  <p:clrMapOvr>
    <a:masterClrMapping/>
  </p:clrMapOvr>
  <p:transition spd="slow" advTm="4642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71CB-7125-4226-B39C-B772A0CD28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482983"/>
      </p:ext>
    </p:extLst>
  </p:cSld>
  <p:clrMapOvr>
    <a:masterClrMapping/>
  </p:clrMapOvr>
  <p:transition spd="slow" advTm="4642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71CB-7125-4226-B39C-B772A0CD28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94196"/>
      </p:ext>
    </p:extLst>
  </p:cSld>
  <p:clrMapOvr>
    <a:masterClrMapping/>
  </p:clrMapOvr>
  <p:transition spd="slow" advTm="4642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71CB-7125-4226-B39C-B772A0CD28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680770"/>
      </p:ext>
    </p:extLst>
  </p:cSld>
  <p:clrMapOvr>
    <a:masterClrMapping/>
  </p:clrMapOvr>
  <p:transition spd="slow" advTm="4642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71CB-7125-4226-B39C-B772A0CD28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63553"/>
      </p:ext>
    </p:extLst>
  </p:cSld>
  <p:clrMapOvr>
    <a:masterClrMapping/>
  </p:clrMapOvr>
  <p:transition spd="slow" advTm="4642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pu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59921-B11C-4899-8BBE-5971739B1201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32185" y="379515"/>
            <a:ext cx="8452247" cy="114065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28613" y="0"/>
            <a:ext cx="972000" cy="188640"/>
          </a:xfrm>
          <a:prstGeom prst="rect">
            <a:avLst/>
          </a:prstGeom>
          <a:solidFill>
            <a:srgbClr val="38B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CA"/>
          </a:p>
        </p:txBody>
      </p:sp>
      <p:sp>
        <p:nvSpPr>
          <p:cNvPr id="6" name="Rectangle 5"/>
          <p:cNvSpPr/>
          <p:nvPr userDrawn="1"/>
        </p:nvSpPr>
        <p:spPr>
          <a:xfrm>
            <a:off x="328613" y="0"/>
            <a:ext cx="972000" cy="1886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384110"/>
      </p:ext>
    </p:extLst>
  </p:cSld>
  <p:clrMapOvr>
    <a:masterClrMapping/>
  </p:clrMapOvr>
  <p:transition spd="slow" advTm="4642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>
          <a:gsLst>
            <a:gs pos="8000">
              <a:schemeClr val="bg1"/>
            </a:gs>
            <a:gs pos="45000">
              <a:srgbClr val="1F97D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173DB-53D1-4440-B827-5392F858F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FBDE9B-59B1-4651-9280-A254564F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7D1FD-2CA6-4BEA-9348-4750243E0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DA146E-3B10-42D4-9E1E-3C0231813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71CB-7125-4226-B39C-B772A0CD28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643099"/>
      </p:ext>
    </p:extLst>
  </p:cSld>
  <p:clrMapOvr>
    <a:masterClrMapping/>
  </p:clrMapOvr>
  <p:transition spd="slow" advTm="4642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32185" y="379515"/>
            <a:ext cx="7668815" cy="114065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6" name="Espace réservé du graphique 5"/>
          <p:cNvSpPr>
            <a:spLocks noGrp="1"/>
          </p:cNvSpPr>
          <p:nvPr>
            <p:ph type="chart" sz="quarter" idx="11"/>
          </p:nvPr>
        </p:nvSpPr>
        <p:spPr>
          <a:xfrm>
            <a:off x="6003131" y="1736726"/>
            <a:ext cx="2781302" cy="4633708"/>
          </a:xfrm>
        </p:spPr>
        <p:txBody>
          <a:bodyPr/>
          <a:lstStyle>
            <a:lvl1pPr>
              <a:defRPr sz="1800"/>
            </a:lvl1pPr>
          </a:lstStyle>
          <a:p>
            <a:endParaRPr lang="fr-CA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"/>
          </p:nvPr>
        </p:nvSpPr>
        <p:spPr>
          <a:xfrm>
            <a:off x="332186" y="1748726"/>
            <a:ext cx="2723921" cy="2440503"/>
          </a:xfrm>
        </p:spPr>
        <p:txBody>
          <a:bodyPr/>
          <a:lstStyle>
            <a:lvl1pPr>
              <a:defRPr sz="1500"/>
            </a:lvl1pPr>
            <a:lvl2pPr marL="603647" indent="-201216">
              <a:defRPr sz="1350"/>
            </a:lvl2pPr>
            <a:lvl3pPr marL="941785" indent="-138113">
              <a:defRPr sz="1050"/>
            </a:lvl3pPr>
            <a:lvl4pPr marL="1279922" indent="-154781">
              <a:defRPr sz="1050"/>
            </a:lvl4pPr>
            <a:lvl5pPr marL="1545431" indent="-117872">
              <a:defRPr sz="900"/>
            </a:lvl5pPr>
            <a:lvl6pPr>
              <a:defRPr sz="1631"/>
            </a:lvl6pPr>
            <a:lvl7pPr>
              <a:defRPr sz="1631"/>
            </a:lvl7pPr>
            <a:lvl8pPr>
              <a:defRPr sz="1631"/>
            </a:lvl8pPr>
            <a:lvl9pPr>
              <a:defRPr sz="1631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2"/>
          </p:nvPr>
        </p:nvSpPr>
        <p:spPr>
          <a:xfrm>
            <a:off x="3196348" y="1748725"/>
            <a:ext cx="2723921" cy="4621708"/>
          </a:xfrm>
        </p:spPr>
        <p:txBody>
          <a:bodyPr/>
          <a:lstStyle>
            <a:lvl1pPr>
              <a:defRPr sz="1500"/>
            </a:lvl1pPr>
            <a:lvl2pPr marL="603647" indent="-201216">
              <a:defRPr sz="1350"/>
            </a:lvl2pPr>
            <a:lvl3pPr marL="941785" indent="-138113">
              <a:defRPr sz="1050"/>
            </a:lvl3pPr>
            <a:lvl4pPr marL="1279922" indent="-154781">
              <a:defRPr sz="1050"/>
            </a:lvl4pPr>
            <a:lvl5pPr marL="1545431" indent="-117872">
              <a:defRPr sz="900"/>
            </a:lvl5pPr>
            <a:lvl6pPr>
              <a:defRPr sz="1631"/>
            </a:lvl6pPr>
            <a:lvl7pPr>
              <a:defRPr sz="1631"/>
            </a:lvl7pPr>
            <a:lvl8pPr>
              <a:defRPr sz="1631"/>
            </a:lvl8pPr>
            <a:lvl9pPr>
              <a:defRPr sz="1631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332185" y="4417788"/>
            <a:ext cx="2723922" cy="1952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52000" tIns="143924" rIns="252000" bIns="143924" anchor="ctr" anchorCtr="0">
            <a:noAutofit/>
          </a:bodyPr>
          <a:lstStyle>
            <a:lvl1pPr marL="0" indent="0">
              <a:lnSpc>
                <a:spcPct val="80000"/>
              </a:lnSpc>
              <a:buNone/>
              <a:defRPr sz="15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Cliquez pour modifier </a:t>
            </a:r>
            <a:br>
              <a:rPr lang="fr-FR" dirty="0"/>
            </a:br>
            <a:r>
              <a:rPr lang="fr-FR" dirty="0"/>
              <a:t>le message clé</a:t>
            </a:r>
            <a:endParaRPr lang="fr-CA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42285" y="6370433"/>
            <a:ext cx="1001715" cy="47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862" tIns="72433" rIns="144862" bIns="72433" numCol="1" anchor="t" anchorCtr="0" compatLnSpc="1">
            <a:prstTxWarp prst="textNoShape">
              <a:avLst/>
            </a:prstTxWarp>
          </a:bodyPr>
          <a:lstStyle>
            <a:lvl1pPr algn="r">
              <a:defRPr lang="fr-CA" sz="1575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fld id="{77F59921-B11C-4899-8BBE-5971739B1201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26353382"/>
      </p:ext>
    </p:extLst>
  </p:cSld>
  <p:clrMapOvr>
    <a:masterClrMapping/>
  </p:clrMapOvr>
  <p:transition spd="slow" advTm="4642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32185" y="379515"/>
            <a:ext cx="8452248" cy="114065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6" name="Espace réservé du graphique 5"/>
          <p:cNvSpPr>
            <a:spLocks noGrp="1"/>
          </p:cNvSpPr>
          <p:nvPr>
            <p:ph type="chart" sz="quarter" idx="11"/>
          </p:nvPr>
        </p:nvSpPr>
        <p:spPr>
          <a:xfrm>
            <a:off x="6003131" y="1736726"/>
            <a:ext cx="2781302" cy="4633708"/>
          </a:xfrm>
        </p:spPr>
        <p:txBody>
          <a:bodyPr/>
          <a:lstStyle>
            <a:lvl1pPr>
              <a:defRPr sz="1800"/>
            </a:lvl1pPr>
          </a:lstStyle>
          <a:p>
            <a:endParaRPr lang="fr-CA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"/>
          </p:nvPr>
        </p:nvSpPr>
        <p:spPr>
          <a:xfrm>
            <a:off x="332186" y="1748726"/>
            <a:ext cx="2723921" cy="2440503"/>
          </a:xfrm>
        </p:spPr>
        <p:txBody>
          <a:bodyPr/>
          <a:lstStyle>
            <a:lvl1pPr>
              <a:defRPr sz="1500"/>
            </a:lvl1pPr>
            <a:lvl2pPr marL="603647" indent="-201216">
              <a:defRPr sz="1350"/>
            </a:lvl2pPr>
            <a:lvl3pPr marL="941785" indent="-138113">
              <a:defRPr sz="1050"/>
            </a:lvl3pPr>
            <a:lvl4pPr marL="1279922" indent="-154781">
              <a:defRPr sz="1050"/>
            </a:lvl4pPr>
            <a:lvl5pPr marL="1545431" indent="-117872">
              <a:defRPr sz="900"/>
            </a:lvl5pPr>
            <a:lvl6pPr>
              <a:defRPr sz="1631"/>
            </a:lvl6pPr>
            <a:lvl7pPr>
              <a:defRPr sz="1631"/>
            </a:lvl7pPr>
            <a:lvl8pPr>
              <a:defRPr sz="1631"/>
            </a:lvl8pPr>
            <a:lvl9pPr>
              <a:defRPr sz="1631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2"/>
          </p:nvPr>
        </p:nvSpPr>
        <p:spPr>
          <a:xfrm>
            <a:off x="3196348" y="1748725"/>
            <a:ext cx="2723921" cy="4621708"/>
          </a:xfrm>
        </p:spPr>
        <p:txBody>
          <a:bodyPr/>
          <a:lstStyle>
            <a:lvl1pPr>
              <a:defRPr sz="1500"/>
            </a:lvl1pPr>
            <a:lvl2pPr marL="603647" indent="-201216">
              <a:defRPr sz="1350"/>
            </a:lvl2pPr>
            <a:lvl3pPr marL="941785" indent="-138113">
              <a:defRPr sz="1050"/>
            </a:lvl3pPr>
            <a:lvl4pPr marL="1279922" indent="-154781">
              <a:defRPr sz="1050"/>
            </a:lvl4pPr>
            <a:lvl5pPr marL="1545431" indent="-117872">
              <a:defRPr sz="900"/>
            </a:lvl5pPr>
            <a:lvl6pPr>
              <a:defRPr sz="1631"/>
            </a:lvl6pPr>
            <a:lvl7pPr>
              <a:defRPr sz="1631"/>
            </a:lvl7pPr>
            <a:lvl8pPr>
              <a:defRPr sz="1631"/>
            </a:lvl8pPr>
            <a:lvl9pPr>
              <a:defRPr sz="1631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332185" y="4417788"/>
            <a:ext cx="2723922" cy="1952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52000" tIns="143924" rIns="252000" bIns="143924" anchor="ctr" anchorCtr="0">
            <a:noAutofit/>
          </a:bodyPr>
          <a:lstStyle>
            <a:lvl1pPr marL="0" indent="0">
              <a:lnSpc>
                <a:spcPct val="80000"/>
              </a:lnSpc>
              <a:buNone/>
              <a:defRPr sz="15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Cliquez pour modifier </a:t>
            </a:r>
            <a:br>
              <a:rPr lang="fr-FR" dirty="0"/>
            </a:br>
            <a:r>
              <a:rPr lang="fr-FR" dirty="0"/>
              <a:t>le message clé</a:t>
            </a:r>
            <a:endParaRPr lang="fr-CA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42285" y="6370433"/>
            <a:ext cx="1001715" cy="47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862" tIns="72433" rIns="144862" bIns="72433" numCol="1" anchor="t" anchorCtr="0" compatLnSpc="1">
            <a:prstTxWarp prst="textNoShape">
              <a:avLst/>
            </a:prstTxWarp>
          </a:bodyPr>
          <a:lstStyle>
            <a:lvl1pPr algn="r">
              <a:defRPr lang="fr-CA" sz="1575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fld id="{77F59921-B11C-4899-8BBE-5971739B1201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05356588"/>
      </p:ext>
    </p:extLst>
  </p:cSld>
  <p:clrMapOvr>
    <a:masterClrMapping/>
  </p:clrMapOvr>
  <p:transition spd="slow" advTm="4642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2185" y="365126"/>
            <a:ext cx="3270824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D79B-2579-42B4-B03C-7EE3F1674A66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3"/>
          </p:nvPr>
        </p:nvSpPr>
        <p:spPr>
          <a:xfrm>
            <a:off x="332185" y="1911084"/>
            <a:ext cx="3254992" cy="2440503"/>
          </a:xfrm>
        </p:spPr>
        <p:txBody>
          <a:bodyPr/>
          <a:lstStyle>
            <a:lvl1pPr>
              <a:defRPr sz="1500"/>
            </a:lvl1pPr>
            <a:lvl2pPr marL="603647" indent="-201216">
              <a:defRPr sz="1350"/>
            </a:lvl2pPr>
            <a:lvl3pPr marL="941785" indent="-138113">
              <a:defRPr sz="1050"/>
            </a:lvl3pPr>
            <a:lvl4pPr marL="1279922" indent="-154781">
              <a:defRPr sz="1050"/>
            </a:lvl4pPr>
            <a:lvl5pPr marL="1545431" indent="-117872">
              <a:defRPr sz="900"/>
            </a:lvl5pPr>
            <a:lvl6pPr>
              <a:defRPr sz="1631"/>
            </a:lvl6pPr>
            <a:lvl7pPr>
              <a:defRPr sz="1631"/>
            </a:lvl7pPr>
            <a:lvl8pPr>
              <a:defRPr sz="1631"/>
            </a:lvl8pPr>
            <a:lvl9pPr>
              <a:defRPr sz="1631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332185" y="4571981"/>
            <a:ext cx="3254992" cy="1952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52000" tIns="143924" rIns="252000" bIns="143924" anchor="ctr" anchorCtr="0">
            <a:noAutofit/>
          </a:bodyPr>
          <a:lstStyle>
            <a:lvl1pPr marL="0" indent="0">
              <a:lnSpc>
                <a:spcPct val="80000"/>
              </a:lnSpc>
              <a:buNone/>
              <a:defRPr sz="15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Cliquez pour modifier </a:t>
            </a:r>
            <a:br>
              <a:rPr lang="fr-FR" dirty="0"/>
            </a:br>
            <a:r>
              <a:rPr lang="fr-FR" dirty="0"/>
              <a:t>le message clé</a:t>
            </a:r>
            <a:endParaRPr lang="fr-CA" dirty="0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B148A4A2-EFAB-4F05-A773-37E37B49ED1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48151" y="368301"/>
            <a:ext cx="4536281" cy="6156325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4051355"/>
      </p:ext>
    </p:extLst>
  </p:cSld>
  <p:clrMapOvr>
    <a:masterClrMapping/>
  </p:clrMapOvr>
  <p:transition spd="slow" advTm="4642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2217-B5FB-45D4-A064-F027DC0863BA}" type="datetimeFigureOut">
              <a:rPr lang="fr-FR" smtClean="0"/>
              <a:pPr/>
              <a:t>21/07/2020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71CB-7125-4226-B39C-B772A0CD28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780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2217-B5FB-45D4-A064-F027DC0863BA}" type="datetimeFigureOut">
              <a:rPr lang="fr-FR" smtClean="0"/>
              <a:pPr/>
              <a:t>21/07/2020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71CB-7125-4226-B39C-B772A0CD28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5452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000">
              <a:schemeClr val="bg1"/>
            </a:gs>
            <a:gs pos="25000">
              <a:srgbClr val="FCCF0D"/>
            </a:gs>
            <a:gs pos="74000">
              <a:srgbClr val="CDE9F7"/>
            </a:gs>
            <a:gs pos="83000">
              <a:srgbClr val="8ECEEE"/>
            </a:gs>
            <a:gs pos="100000">
              <a:srgbClr val="1F97D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8613" y="379515"/>
            <a:ext cx="8455819" cy="114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862" tIns="72433" rIns="144862" bIns="724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dirty="0"/>
              <a:t>Cliquez pour modifier le style du titre</a:t>
            </a:r>
          </a:p>
        </p:txBody>
      </p:sp>
      <p:sp>
        <p:nvSpPr>
          <p:cNvPr id="1129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2185" y="1748725"/>
            <a:ext cx="8452247" cy="474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862" tIns="72433" rIns="144862" bIns="724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11294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42285" y="6370433"/>
            <a:ext cx="1001715" cy="47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862" tIns="72433" rIns="144862" bIns="72433" numCol="1" anchor="t" anchorCtr="0" compatLnSpc="1">
            <a:prstTxWarp prst="textNoShape">
              <a:avLst/>
            </a:prstTxWarp>
          </a:bodyPr>
          <a:lstStyle>
            <a:lvl1pPr algn="r">
              <a:defRPr lang="fr-CA" sz="1575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fld id="{77F59921-B11C-4899-8BBE-5971739B1201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5F85F93-C481-452D-8E1E-29A31F7B79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5977" y="0"/>
            <a:ext cx="4912046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2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42" r:id="rId8"/>
    <p:sldLayoutId id="2147483743" r:id="rId9"/>
    <p:sldLayoutId id="2147483744" r:id="rId10"/>
    <p:sldLayoutId id="2147483745" r:id="rId11"/>
  </p:sldLayoutIdLst>
  <p:transition spd="slow" advTm="4642">
    <p:fade/>
  </p:transition>
  <p:hf sldNum="0" hdr="0" ftr="0" dt="0"/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lang="fr-CA" sz="3206" b="0" dirty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Segoe UI" panose="020B0502040204020203" pitchFamily="34" charset="0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037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037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037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037" b="1">
          <a:solidFill>
            <a:schemeClr val="bg1"/>
          </a:solidFill>
          <a:latin typeface="Arial" charset="0"/>
          <a:cs typeface="Arial" charset="0"/>
        </a:defRPr>
      </a:lvl5pPr>
      <a:lvl6pPr marL="408134" algn="l" rtl="0" fontAlgn="base">
        <a:lnSpc>
          <a:spcPct val="80000"/>
        </a:lnSpc>
        <a:spcBef>
          <a:spcPct val="0"/>
        </a:spcBef>
        <a:spcAft>
          <a:spcPct val="0"/>
        </a:spcAft>
        <a:defRPr sz="3037" b="1">
          <a:solidFill>
            <a:schemeClr val="bg1"/>
          </a:solidFill>
          <a:latin typeface="Arial" charset="0"/>
          <a:cs typeface="Arial" charset="0"/>
        </a:defRPr>
      </a:lvl6pPr>
      <a:lvl7pPr marL="816268" algn="l" rtl="0" fontAlgn="base">
        <a:lnSpc>
          <a:spcPct val="80000"/>
        </a:lnSpc>
        <a:spcBef>
          <a:spcPct val="0"/>
        </a:spcBef>
        <a:spcAft>
          <a:spcPct val="0"/>
        </a:spcAft>
        <a:defRPr sz="3037" b="1">
          <a:solidFill>
            <a:schemeClr val="bg1"/>
          </a:solidFill>
          <a:latin typeface="Arial" charset="0"/>
          <a:cs typeface="Arial" charset="0"/>
        </a:defRPr>
      </a:lvl7pPr>
      <a:lvl8pPr marL="1224401" algn="l" rtl="0" fontAlgn="base">
        <a:lnSpc>
          <a:spcPct val="80000"/>
        </a:lnSpc>
        <a:spcBef>
          <a:spcPct val="0"/>
        </a:spcBef>
        <a:spcAft>
          <a:spcPct val="0"/>
        </a:spcAft>
        <a:defRPr sz="3037" b="1">
          <a:solidFill>
            <a:schemeClr val="bg1"/>
          </a:solidFill>
          <a:latin typeface="Arial" charset="0"/>
          <a:cs typeface="Arial" charset="0"/>
        </a:defRPr>
      </a:lvl8pPr>
      <a:lvl9pPr marL="1632535" algn="l" rtl="0" fontAlgn="base">
        <a:lnSpc>
          <a:spcPct val="80000"/>
        </a:lnSpc>
        <a:spcBef>
          <a:spcPct val="0"/>
        </a:spcBef>
        <a:spcAft>
          <a:spcPct val="0"/>
        </a:spcAft>
        <a:defRPr sz="3037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42330" indent="-242330" algn="l" rtl="0" fontAlgn="base">
        <a:lnSpc>
          <a:spcPct val="95000"/>
        </a:lnSpc>
        <a:spcBef>
          <a:spcPct val="0"/>
        </a:spcBef>
        <a:spcAft>
          <a:spcPct val="50000"/>
        </a:spcAft>
        <a:buClr>
          <a:schemeClr val="tx2"/>
        </a:buClr>
        <a:buFont typeface="Wingdings" pitchFamily="2" charset="2"/>
        <a:buChar char="§"/>
        <a:defRPr sz="21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Segoe UI" panose="020B0502040204020203" pitchFamily="34" charset="0"/>
        </a:defRPr>
      </a:lvl1pPr>
      <a:lvl2pPr marL="643378" indent="-240913" algn="l" rtl="0" fontAlgn="base">
        <a:lnSpc>
          <a:spcPct val="95000"/>
        </a:lnSpc>
        <a:spcBef>
          <a:spcPct val="0"/>
        </a:spcBef>
        <a:spcAft>
          <a:spcPct val="30000"/>
        </a:spcAft>
        <a:buClr>
          <a:schemeClr val="accent2"/>
        </a:buClr>
        <a:buFont typeface="Wingdings" pitchFamily="2" charset="2"/>
        <a:buChar char="§"/>
        <a:defRPr sz="1800">
          <a:solidFill>
            <a:schemeClr val="tx1">
              <a:lumMod val="75000"/>
              <a:lumOff val="25000"/>
            </a:schemeClr>
          </a:solidFill>
          <a:latin typeface="+mj-lt"/>
          <a:cs typeface="Segoe UI" panose="020B0502040204020203" pitchFamily="34" charset="0"/>
        </a:defRPr>
      </a:lvl2pPr>
      <a:lvl3pPr marL="1045843" indent="-242330" algn="l" rtl="0" fontAlgn="base">
        <a:lnSpc>
          <a:spcPct val="95000"/>
        </a:lnSpc>
        <a:spcBef>
          <a:spcPct val="0"/>
        </a:spcBef>
        <a:spcAft>
          <a:spcPct val="20000"/>
        </a:spcAft>
        <a:buClr>
          <a:schemeClr val="accent6"/>
        </a:buClr>
        <a:buFont typeface="Wingdings" pitchFamily="2" charset="2"/>
        <a:buChar char="§"/>
        <a:defRPr sz="1350">
          <a:solidFill>
            <a:schemeClr val="tx1">
              <a:lumMod val="75000"/>
              <a:lumOff val="25000"/>
            </a:schemeClr>
          </a:solidFill>
          <a:latin typeface="+mj-lt"/>
          <a:cs typeface="Segoe UI" panose="020B0502040204020203" pitchFamily="34" charset="0"/>
        </a:defRPr>
      </a:lvl3pPr>
      <a:lvl4pPr marL="1461062" indent="-204067" algn="l" rtl="0" fontAlgn="base">
        <a:lnSpc>
          <a:spcPct val="95000"/>
        </a:lnSpc>
        <a:spcBef>
          <a:spcPct val="0"/>
        </a:spcBef>
        <a:spcAft>
          <a:spcPct val="10000"/>
        </a:spcAft>
        <a:buClr>
          <a:schemeClr val="accent5"/>
        </a:buClr>
        <a:buFont typeface="Wingdings" pitchFamily="2" charset="2"/>
        <a:buChar char="§"/>
        <a:defRPr sz="1050">
          <a:solidFill>
            <a:schemeClr val="tx1">
              <a:lumMod val="75000"/>
              <a:lumOff val="25000"/>
            </a:schemeClr>
          </a:solidFill>
          <a:latin typeface="+mj-lt"/>
          <a:cs typeface="Segoe UI" panose="020B0502040204020203" pitchFamily="34" charset="0"/>
        </a:defRPr>
      </a:lvl4pPr>
      <a:lvl5pPr marL="1835185" indent="-202650" algn="l" rtl="0" fontAlgn="base">
        <a:lnSpc>
          <a:spcPct val="95000"/>
        </a:lnSpc>
        <a:spcBef>
          <a:spcPct val="0"/>
        </a:spcBef>
        <a:spcAft>
          <a:spcPct val="0"/>
        </a:spcAft>
        <a:buClr>
          <a:schemeClr val="tx2"/>
        </a:buClr>
        <a:buChar char="•"/>
        <a:defRPr sz="1050">
          <a:solidFill>
            <a:schemeClr val="tx1">
              <a:lumMod val="75000"/>
              <a:lumOff val="25000"/>
            </a:schemeClr>
          </a:solidFill>
          <a:latin typeface="+mj-lt"/>
          <a:cs typeface="Segoe UI" panose="020B0502040204020203" pitchFamily="34" charset="0"/>
        </a:defRPr>
      </a:lvl5pPr>
      <a:lvl6pPr marL="2243319" indent="-202650" algn="l" rtl="0" fontAlgn="base">
        <a:lnSpc>
          <a:spcPct val="95000"/>
        </a:lnSpc>
        <a:spcBef>
          <a:spcPct val="0"/>
        </a:spcBef>
        <a:spcAft>
          <a:spcPct val="0"/>
        </a:spcAft>
        <a:buClr>
          <a:schemeClr val="tx2"/>
        </a:buClr>
        <a:buChar char="•"/>
        <a:defRPr>
          <a:solidFill>
            <a:srgbClr val="4D4D4D"/>
          </a:solidFill>
          <a:latin typeface="+mn-lt"/>
          <a:cs typeface="+mn-cs"/>
        </a:defRPr>
      </a:lvl6pPr>
      <a:lvl7pPr marL="2651453" indent="-202650" algn="l" rtl="0" fontAlgn="base">
        <a:lnSpc>
          <a:spcPct val="95000"/>
        </a:lnSpc>
        <a:spcBef>
          <a:spcPct val="0"/>
        </a:spcBef>
        <a:spcAft>
          <a:spcPct val="0"/>
        </a:spcAft>
        <a:buClr>
          <a:schemeClr val="tx2"/>
        </a:buClr>
        <a:buChar char="•"/>
        <a:defRPr>
          <a:solidFill>
            <a:srgbClr val="4D4D4D"/>
          </a:solidFill>
          <a:latin typeface="+mn-lt"/>
          <a:cs typeface="+mn-cs"/>
        </a:defRPr>
      </a:lvl7pPr>
      <a:lvl8pPr marL="3059587" indent="-202650" algn="l" rtl="0" fontAlgn="base">
        <a:lnSpc>
          <a:spcPct val="95000"/>
        </a:lnSpc>
        <a:spcBef>
          <a:spcPct val="0"/>
        </a:spcBef>
        <a:spcAft>
          <a:spcPct val="0"/>
        </a:spcAft>
        <a:buClr>
          <a:schemeClr val="tx2"/>
        </a:buClr>
        <a:buChar char="•"/>
        <a:defRPr>
          <a:solidFill>
            <a:srgbClr val="4D4D4D"/>
          </a:solidFill>
          <a:latin typeface="+mn-lt"/>
          <a:cs typeface="+mn-cs"/>
        </a:defRPr>
      </a:lvl8pPr>
      <a:lvl9pPr marL="3467720" indent="-202650" algn="l" rtl="0" fontAlgn="base">
        <a:lnSpc>
          <a:spcPct val="95000"/>
        </a:lnSpc>
        <a:spcBef>
          <a:spcPct val="0"/>
        </a:spcBef>
        <a:spcAft>
          <a:spcPct val="0"/>
        </a:spcAft>
        <a:buClr>
          <a:schemeClr val="tx2"/>
        </a:buClr>
        <a:buChar char="•"/>
        <a:defRPr>
          <a:solidFill>
            <a:srgbClr val="4D4D4D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16268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408134" algn="l" defTabSz="816268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2pPr>
      <a:lvl3pPr marL="816268" algn="l" defTabSz="816268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3pPr>
      <a:lvl4pPr marL="1224401" algn="l" defTabSz="816268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4pPr>
      <a:lvl5pPr marL="1632535" algn="l" defTabSz="816268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5pPr>
      <a:lvl6pPr marL="2040668" algn="l" defTabSz="816268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6pPr>
      <a:lvl7pPr marL="2448803" algn="l" defTabSz="816268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7pPr>
      <a:lvl8pPr marL="2856936" algn="l" defTabSz="816268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8pPr>
      <a:lvl9pPr marL="3265070" algn="l" defTabSz="816268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3" pos="209">
          <p15:clr>
            <a:srgbClr val="F26B43"/>
          </p15:clr>
        </p15:guide>
        <p15:guide id="4" pos="5534">
          <p15:clr>
            <a:srgbClr val="F26B43"/>
          </p15:clr>
        </p15:guide>
        <p15:guide id="5" pos="2880">
          <p15:clr>
            <a:srgbClr val="F26B43"/>
          </p15:clr>
        </p15:guide>
        <p15:guide id="6" pos="2676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orient="horz" pos="958">
          <p15:clr>
            <a:srgbClr val="F26B43"/>
          </p15:clr>
        </p15:guide>
        <p15:guide id="9" pos="2778">
          <p15:clr>
            <a:srgbClr val="F26B43"/>
          </p15:clr>
        </p15:guide>
        <p15:guide id="10" pos="2982">
          <p15:clr>
            <a:srgbClr val="F26B43"/>
          </p15:clr>
        </p15:guide>
        <p15:guide id="11" pos="3084">
          <p15:clr>
            <a:srgbClr val="F26B43"/>
          </p15:clr>
        </p15:guide>
        <p15:guide id="12" orient="horz" pos="232">
          <p15:clr>
            <a:srgbClr val="F26B43"/>
          </p15:clr>
        </p15:guide>
        <p15:guide id="13" orient="horz" pos="4110">
          <p15:clr>
            <a:srgbClr val="F26B43"/>
          </p15:clr>
        </p15:guide>
        <p15:guide id="14" pos="5040">
          <p15:clr>
            <a:srgbClr val="F26B43"/>
          </p15:clr>
        </p15:guide>
        <p15:guide id="15" pos="4258">
          <p15:clr>
            <a:srgbClr val="F26B43"/>
          </p15:clr>
        </p15:guide>
        <p15:guide id="16" pos="3782">
          <p15:clr>
            <a:srgbClr val="F26B43"/>
          </p15:clr>
        </p15:guide>
        <p15:guide id="17" pos="1009">
          <p15:clr>
            <a:srgbClr val="F26B43"/>
          </p15:clr>
        </p15:guide>
        <p15:guide id="18" pos="94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13000">
              <a:schemeClr val="bg1"/>
            </a:gs>
            <a:gs pos="69000">
              <a:srgbClr val="1F97D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05BFF4-B21F-410F-957E-3E3A4DAAA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C3A1AF-A4F8-4F15-A3BE-707F28578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CB828-67BA-4068-8814-6C0F8D9BD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0307A-A0A9-43E4-9014-EDA6ED50DA86}" type="datetimeFigureOut">
              <a:rPr lang="en-CA" smtClean="0"/>
              <a:t>2020-07-21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09435-75F4-48BC-A128-DF7051DB1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6751A-C585-49BD-BB87-F5EBB4F39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F147E-3DC3-4143-9221-557715050D5B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44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9000">
              <a:schemeClr val="bg1"/>
            </a:gs>
            <a:gs pos="64000">
              <a:srgbClr val="1F97D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7">
            <a:extLst>
              <a:ext uri="{FF2B5EF4-FFF2-40B4-BE49-F238E27FC236}">
                <a16:creationId xmlns:a16="http://schemas.microsoft.com/office/drawing/2014/main" id="{62F90B37-2E2B-47E4-8615-0017A793C9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5977" y="0"/>
            <a:ext cx="4912046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4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000">
              <a:schemeClr val="bg1"/>
            </a:gs>
            <a:gs pos="25000">
              <a:srgbClr val="FCCF0D"/>
            </a:gs>
            <a:gs pos="74000">
              <a:srgbClr val="CDE9F7"/>
            </a:gs>
            <a:gs pos="83000">
              <a:srgbClr val="8ECEEE"/>
            </a:gs>
            <a:gs pos="100000">
              <a:srgbClr val="1F97D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rgbClr val="1F9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ECA371CB-7125-4226-B39C-B772A0CD283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DFC859B-BCCA-4D57-B764-EE741C1FFB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5977" y="5074"/>
            <a:ext cx="4912046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5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ransition spd="slow" advTm="4642"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hyperlink" Target="mailto:info@grandesecousse.or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curitepublique.gouv.qc.ca/securite-civile/se-preparer-aux-sinistres/plan-familial-1/trousse-urgence.html" TargetMode="External"/><Relationship Id="rId3" Type="http://schemas.openxmlformats.org/officeDocument/2006/relationships/slideLayout" Target="../slideLayouts/slideLayout35.xml"/><Relationship Id="rId7" Type="http://schemas.openxmlformats.org/officeDocument/2006/relationships/hyperlink" Target="http://www.securitepublique.gouv.qc.ca/accueil.html" TargetMode="Externa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hyperlink" Target="http://www.croixrouge.ca/nos-champs-d-action/urgences-et-catastrophes-au-canada/a-l-intention-des-enseignants-et-des-educateurs-%C5%93uvrant-aupres-des-enfants/aidez-les-eleves-a-se-renseigner-sur-les-catastrophes-et-a-s-y-preparer" TargetMode="External"/><Relationship Id="rId5" Type="http://schemas.openxmlformats.org/officeDocument/2006/relationships/hyperlink" Target="https://www.croixrouge.ca/nos-champs-d-action/urgences-et-catastrophes-au-canada/soyez-pret-preparation-aux-urgences" TargetMode="External"/><Relationship Id="rId4" Type="http://schemas.openxmlformats.org/officeDocument/2006/relationships/hyperlink" Target="http://www.jeunesse.securitepublique.gouv.qc.ca/jeunes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33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5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4.png"/><Relationship Id="rId5" Type="http://schemas.openxmlformats.org/officeDocument/2006/relationships/tags" Target="../tags/tag35.xml"/><Relationship Id="rId10" Type="http://schemas.openxmlformats.org/officeDocument/2006/relationships/image" Target="../media/image3.png"/><Relationship Id="rId4" Type="http://schemas.openxmlformats.org/officeDocument/2006/relationships/tags" Target="../tags/tag34.xml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15.png"/><Relationship Id="rId4" Type="http://schemas.microsoft.com/office/2011/relationships/webextension" Target="../webextensions/webextension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video" Target="https://www.youtube.com/embed/XA1cGF-soh4?feature=oembed" TargetMode="External"/><Relationship Id="rId1" Type="http://schemas.openxmlformats.org/officeDocument/2006/relationships/tags" Target="../tags/tag38.xml"/><Relationship Id="rId6" Type="http://schemas.openxmlformats.org/officeDocument/2006/relationships/hyperlink" Target="https://www.youtube.com/watch?v=XA1cGF-soh4&amp;feature=youtu.be" TargetMode="External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7.png"/><Relationship Id="rId5" Type="http://schemas.openxmlformats.org/officeDocument/2006/relationships/hyperlink" Target="http://www.jeunesse.securitepublique.gouv.qc.ca/jeunes/3e-annee/zone-de-jeux/escouade-securo/tremblement-de-terre.html" TargetMode="External"/><Relationship Id="rId4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ceH4gteDJ4E?feature=oembed" TargetMode="Externa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ceH4gteDJ4E" TargetMode="External"/><Relationship Id="rId4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hyperlink" Target="https://www.grandesecousse.org/inscrivezvous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grandesecousse.org/quebec/telechargements/Secousse_enregistrement_exercice_effetsonores.mp3" TargetMode="External"/><Relationship Id="rId13" Type="http://schemas.openxmlformats.org/officeDocument/2006/relationships/hyperlink" Target="https://www.grandesecousse.org/quebec/telechargements/Secousse_QC_Poster_French_JeParticipe_BW_WithDate.pdf" TargetMode="External"/><Relationship Id="rId18" Type="http://schemas.openxmlformats.org/officeDocument/2006/relationships/image" Target="../media/image13.png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35.xml"/><Relationship Id="rId12" Type="http://schemas.openxmlformats.org/officeDocument/2006/relationships/hyperlink" Target="https://www.grandesecousse.org/quebec/telechargements/Secousse_QC_Poster_French_JeParticipe_Color_WithDate.pdf" TargetMode="External"/><Relationship Id="rId17" Type="http://schemas.openxmlformats.org/officeDocument/2006/relationships/image" Target="../media/image12.png"/><Relationship Id="rId2" Type="http://schemas.openxmlformats.org/officeDocument/2006/relationships/tags" Target="../tags/tag21.xml"/><Relationship Id="rId16" Type="http://schemas.openxmlformats.org/officeDocument/2006/relationships/image" Target="../media/image11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hyperlink" Target="https://www.grandesecousse.org/quebec/telechargements/Secousse_QC_Poster_French_JoignezVous_BW_WithDate.pdf" TargetMode="External"/><Relationship Id="rId5" Type="http://schemas.openxmlformats.org/officeDocument/2006/relationships/tags" Target="../tags/tag24.xml"/><Relationship Id="rId15" Type="http://schemas.openxmlformats.org/officeDocument/2006/relationships/hyperlink" Target="https://www.grandesecousse.org/quebec/telechargements/Secousse_QC_Poster_French_JeSais_BW_WithDate.pdf" TargetMode="External"/><Relationship Id="rId10" Type="http://schemas.openxmlformats.org/officeDocument/2006/relationships/hyperlink" Target="https://www.grandesecousse.org/quebec/telechargements/Secousse_QC_Poster_French_JoignezVous_Color_WithDate.pdf" TargetMode="External"/><Relationship Id="rId4" Type="http://schemas.openxmlformats.org/officeDocument/2006/relationships/tags" Target="../tags/tag23.xml"/><Relationship Id="rId9" Type="http://schemas.openxmlformats.org/officeDocument/2006/relationships/hyperlink" Target="http://www.shakeout.org/downloads/broadcast/universal/ShakeOutDrillBroadcastSoundEffects.mp3" TargetMode="External"/><Relationship Id="rId14" Type="http://schemas.openxmlformats.org/officeDocument/2006/relationships/hyperlink" Target="https://www.grandesecousse.org/quebec/telechargements/Secousse_QC_Poster_French_JeSais_Color_WithDat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4367639"/>
            <a:ext cx="8605916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789106" y="4943420"/>
            <a:ext cx="7565788" cy="106569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4800" dirty="0"/>
              <a:t>#Jesaisquoifaire</a:t>
            </a:r>
            <a:endParaRPr lang="en-US" sz="4600" dirty="0"/>
          </a:p>
        </p:txBody>
      </p:sp>
      <p:pic>
        <p:nvPicPr>
          <p:cNvPr id="14" name="La Grande Secousse _ 3 .jpg"/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74350" y="3221405"/>
            <a:ext cx="2587646" cy="174347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E935FD3-CF2D-274E-9A8A-C9F3095E10D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1" r="7981"/>
          <a:stretch/>
        </p:blipFill>
        <p:spPr>
          <a:xfrm>
            <a:off x="184445" y="3230786"/>
            <a:ext cx="2609545" cy="178075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063782" y="3216897"/>
            <a:ext cx="2573442" cy="17946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2E6050B-E35A-45EA-8257-736B87C0EE2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2748374" y="848890"/>
            <a:ext cx="3647251" cy="141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19871"/>
      </p:ext>
    </p:extLst>
  </p:cSld>
  <p:clrMapOvr>
    <a:masterClrMapping/>
  </p:clrMapOvr>
  <p:transition spd="slow" advTm="4642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346A30-2C1B-424C-8345-C9A5EFDCB5A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Quoi faire</a:t>
            </a:r>
            <a:br>
              <a:rPr lang="fr-FR" dirty="0"/>
            </a:br>
            <a:r>
              <a:rPr lang="fr-FR" dirty="0"/>
              <a:t>de plus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08B974-F985-482A-B858-0623965B1B8D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Voici quelques moyens pour faire rayonner votre événement: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Invitez les familles des élèves (facultatif) à s’inscrire sur le site en tant que citoyens.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Invitez le responsable des mesures d’urgence de votre municipalité à se joindre à vous.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Faites une demande de visite d’experts en sécurité civile ou même la visite de la mascotte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Sécuro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 contactant </a:t>
            </a:r>
            <a:r>
              <a:rPr lang="fr-FR" u="sng" dirty="0">
                <a:hlinkClick r:id="rId4"/>
              </a:rPr>
              <a:t>info@grandesecousse.org</a:t>
            </a:r>
            <a:endParaRPr lang="fr-FR" dirty="0"/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Invitez les médias locaux lors de votre exercice.</a:t>
            </a:r>
          </a:p>
        </p:txBody>
      </p:sp>
    </p:spTree>
    <p:extLst>
      <p:ext uri="{BB962C8B-B14F-4D97-AF65-F5344CB8AC3E}">
        <p14:creationId xmlns:p14="http://schemas.microsoft.com/office/powerpoint/2010/main" val="1728385979"/>
      </p:ext>
    </p:extLst>
  </p:cSld>
  <p:clrMapOvr>
    <a:masterClrMapping/>
  </p:clrMapOvr>
  <p:transition spd="slow" advTm="4642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346A30-2C1B-424C-8345-C9A5EFDCB5A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Pour aller plus loin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08B974-F985-482A-B858-0623965B1B8D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Une approche éducative et ludique auprès des jeunes</a:t>
            </a:r>
          </a:p>
          <a:p>
            <a:pPr marL="0" indent="0">
              <a:buNone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Consultez les sites web ci-dessous pour réaliser des activités pédagogiques :</a:t>
            </a:r>
          </a:p>
          <a:p>
            <a:r>
              <a:rPr lang="fr-FR" dirty="0">
                <a:hlinkClick r:id="rId4"/>
              </a:rPr>
              <a:t>S.O.S Sécuro</a:t>
            </a:r>
            <a:r>
              <a:rPr lang="fr-FR" dirty="0"/>
              <a:t>,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site jeunesse du ministère de la Sécurité publique du Québec (programmes pour chaque année scolaire). Communiquez avec nous pour organiser la visite de la mascotte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Sécuro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à votre école !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La Croix-Rouge canadienne, et </a:t>
            </a:r>
            <a:r>
              <a:rPr lang="fr-FR" u="sng" dirty="0">
                <a:hlinkClick r:id="rId5"/>
              </a:rPr>
              <a:t>leurs modules préparatoires</a:t>
            </a:r>
            <a:endParaRPr lang="fr-FR" dirty="0">
              <a:hlinkClick r:id="rId6"/>
            </a:endParaRPr>
          </a:p>
          <a:p>
            <a:pPr lvl="0"/>
            <a:r>
              <a:rPr lang="fr-FR" dirty="0"/>
              <a:t>La </a:t>
            </a:r>
            <a:r>
              <a:rPr lang="fr-FR" u="sng" dirty="0">
                <a:hlinkClick r:id="rId7"/>
              </a:rPr>
              <a:t>Sécurité publique du Québec</a:t>
            </a:r>
            <a:r>
              <a:rPr lang="fr-FR" dirty="0"/>
              <a:t> pour apprendre à réaliser </a:t>
            </a:r>
            <a:r>
              <a:rPr lang="fr-FR" u="sng" dirty="0">
                <a:hlinkClick r:id="rId8"/>
              </a:rPr>
              <a:t>un plan familial d’urgence</a:t>
            </a:r>
            <a:r>
              <a:rPr lang="fr-FR" dirty="0"/>
              <a:t> par exemple.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1124159"/>
      </p:ext>
    </p:extLst>
  </p:cSld>
  <p:clrMapOvr>
    <a:masterClrMapping/>
  </p:clrMapOvr>
  <p:transition spd="slow" advTm="4642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33D898C-A186-4605-A858-377BD0232E59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14984" y="1412776"/>
            <a:ext cx="7514030" cy="1772784"/>
          </a:xfrm>
        </p:spPr>
        <p:txBody>
          <a:bodyPr/>
          <a:lstStyle/>
          <a:p>
            <a:pPr algn="ctr"/>
            <a:r>
              <a:rPr lang="fr-FR" dirty="0"/>
              <a:t>Présentation pour les jeunes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A69025-4DD2-4EC1-8599-2F36E73882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5796136" y="5445224"/>
            <a:ext cx="3168352" cy="122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92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4367639"/>
            <a:ext cx="8605916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789106" y="4943420"/>
            <a:ext cx="7565788" cy="106569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4800"/>
              <a:t>#Jesaisquoifaire</a:t>
            </a:r>
            <a:endParaRPr lang="en-US" sz="4600" dirty="0"/>
          </a:p>
        </p:txBody>
      </p:sp>
      <p:grpSp>
        <p:nvGrpSpPr>
          <p:cNvPr id="13" name="Group 46"/>
          <p:cNvGrpSpPr/>
          <p:nvPr>
            <p:custDataLst>
              <p:tags r:id="rId4"/>
            </p:custDataLst>
          </p:nvPr>
        </p:nvGrpSpPr>
        <p:grpSpPr>
          <a:xfrm>
            <a:off x="5736712" y="3183366"/>
            <a:ext cx="2662923" cy="1819549"/>
            <a:chOff x="-50800" y="-50800"/>
            <a:chExt cx="3594100" cy="2429934"/>
          </a:xfrm>
        </p:grpSpPr>
        <p:pic>
          <p:nvPicPr>
            <p:cNvPr id="14" name="La Grande Secousse _ 3 .jpg"/>
            <p:cNvPicPr/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" y="0"/>
              <a:ext cx="3492500" cy="232833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" name="Image 14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-50800" y="-50800"/>
              <a:ext cx="3594100" cy="2429934"/>
            </a:xfrm>
            <a:prstGeom prst="rect">
              <a:avLst/>
            </a:prstGeom>
            <a:effectLst/>
          </p:spPr>
        </p:pic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80022BB2-F31E-DB4D-A2D7-6A184B28A030}"/>
              </a:ext>
            </a:extLst>
          </p:cNvPr>
          <p:cNvGrpSpPr/>
          <p:nvPr/>
        </p:nvGrpSpPr>
        <p:grpSpPr>
          <a:xfrm>
            <a:off x="147405" y="3183366"/>
            <a:ext cx="2685457" cy="1870910"/>
            <a:chOff x="147405" y="3956363"/>
            <a:chExt cx="2685457" cy="1870910"/>
          </a:xfrm>
        </p:grpSpPr>
        <p:pic>
          <p:nvPicPr>
            <p:cNvPr id="18" name="Image 17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47405" y="3956363"/>
              <a:ext cx="2685457" cy="187091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EE935FD3-CF2D-274E-9A8A-C9F3095E10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1" r="7981"/>
            <a:stretch/>
          </p:blipFill>
          <p:spPr>
            <a:xfrm>
              <a:off x="184445" y="4003783"/>
              <a:ext cx="2609545" cy="1780759"/>
            </a:xfrm>
            <a:prstGeom prst="rect">
              <a:avLst/>
            </a:prstGeom>
          </p:spPr>
        </p:pic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7D34EFD5-D6A0-6143-862E-5936B566BF97}"/>
              </a:ext>
            </a:extLst>
          </p:cNvPr>
          <p:cNvGrpSpPr/>
          <p:nvPr/>
        </p:nvGrpSpPr>
        <p:grpSpPr>
          <a:xfrm>
            <a:off x="3029945" y="3195393"/>
            <a:ext cx="2662923" cy="1819549"/>
            <a:chOff x="3029945" y="3968390"/>
            <a:chExt cx="2662923" cy="1819549"/>
          </a:xfrm>
        </p:grpSpPr>
        <p:pic>
          <p:nvPicPr>
            <p:cNvPr id="6" name="Image 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3063782" y="3989894"/>
              <a:ext cx="2573442" cy="1794648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4AC13394-CE24-2340-A519-BB6D33EF79D9}"/>
                </a:ext>
              </a:extLst>
            </p:cNvPr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3029945" y="3968390"/>
              <a:ext cx="2662923" cy="1819549"/>
            </a:xfrm>
            <a:prstGeom prst="rect">
              <a:avLst/>
            </a:prstGeom>
            <a:effectLst/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02E6050B-E35A-45EA-8257-736B87C0EE29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2748374" y="848890"/>
            <a:ext cx="3647251" cy="141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68815"/>
      </p:ext>
    </p:extLst>
  </p:cSld>
  <p:clrMapOvr>
    <a:masterClrMapping/>
  </p:clrMapOvr>
  <p:transition spd="slow" advTm="4642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7504" y="1123838"/>
            <a:ext cx="2371897" cy="4601183"/>
          </a:xfrm>
        </p:spPr>
        <p:txBody>
          <a:bodyPr/>
          <a:lstStyle/>
          <a:p>
            <a:r>
              <a:rPr lang="fr-FR" dirty="0"/>
              <a:t>Pourquoi</a:t>
            </a:r>
            <a:br>
              <a:rPr lang="fr-FR" dirty="0"/>
            </a:br>
            <a:r>
              <a:rPr lang="fr-FR" dirty="0"/>
              <a:t>y a-t-il des tremblements de terre ?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Espace réservé du contenu 3" title="Web Video Player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08330984"/>
                  </p:ext>
                </p:extLst>
              </p:nvPr>
            </p:nvGraphicFramePr>
            <p:xfrm>
              <a:off x="2915816" y="782910"/>
              <a:ext cx="5832574" cy="5292179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4" name="Espace réservé du contenu 3" title="Web Video Player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15816" y="782910"/>
                <a:ext cx="5832574" cy="5292179"/>
              </a:xfrm>
              <a:prstGeom prst="rect">
                <a:avLst/>
              </a:prstGeom>
            </p:spPr>
          </p:pic>
        </mc:Fallback>
      </mc:AlternateContent>
      <p:sp>
        <p:nvSpPr>
          <p:cNvPr id="8" name="ZoneTexte 7"/>
          <p:cNvSpPr txBox="1"/>
          <p:nvPr>
            <p:custDataLst>
              <p:tags r:id="rId2"/>
            </p:custDataLst>
          </p:nvPr>
        </p:nvSpPr>
        <p:spPr>
          <a:xfrm>
            <a:off x="3707904" y="5540355"/>
            <a:ext cx="4257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Cliquez </a:t>
            </a:r>
            <a:r>
              <a:rPr lang="fr-FR"/>
              <a:t>sur l’image pour faire jouer le vidéo</a:t>
            </a:r>
          </a:p>
        </p:txBody>
      </p:sp>
    </p:spTree>
    <p:extLst>
      <p:ext uri="{BB962C8B-B14F-4D97-AF65-F5344CB8AC3E}">
        <p14:creationId xmlns:p14="http://schemas.microsoft.com/office/powerpoint/2010/main" val="1889262589"/>
      </p:ext>
    </p:extLst>
  </p:cSld>
  <p:clrMapOvr>
    <a:masterClrMapping/>
  </p:clrMapOvr>
  <p:transition spd="slow" advTm="4642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Qu’est-ce que la Grande Secousse ?</a:t>
            </a:r>
          </a:p>
        </p:txBody>
      </p:sp>
      <p:pic>
        <p:nvPicPr>
          <p:cNvPr id="8" name="Média en ligne 7" descr="Quoi faire en cas de sÃ©isme?">
            <a:hlinkClick r:id="" action="ppaction://media"/>
            <a:extLst>
              <a:ext uri="{FF2B5EF4-FFF2-40B4-BE49-F238E27FC236}">
                <a16:creationId xmlns:a16="http://schemas.microsoft.com/office/drawing/2014/main" id="{0C3869D3-883B-D740-9593-9C860D0AF655}"/>
              </a:ext>
            </a:extLst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2976164" y="2924944"/>
            <a:ext cx="5365702" cy="3018207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915815" y="730607"/>
            <a:ext cx="5486400" cy="2432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Aujourd’hui, plus de </a:t>
            </a:r>
            <a:r>
              <a:rPr lang="fr-FR" b="1" dirty="0"/>
              <a:t>50 millions</a:t>
            </a:r>
            <a:r>
              <a:rPr lang="fr-FR" dirty="0"/>
              <a:t> de personnes à travers le monde participent à cet exercice. </a:t>
            </a:r>
          </a:p>
          <a:p>
            <a:r>
              <a:rPr lang="fr-FR" dirty="0"/>
              <a:t>Afin de savoir quoi faire si un tremblement de terre se produit.</a:t>
            </a:r>
          </a:p>
          <a:p>
            <a:pPr marL="0" indent="0" algn="r">
              <a:buNone/>
            </a:pPr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Sais-tu quoi faire?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21358A4-7E84-6F46-B186-D55B017FE038}"/>
              </a:ext>
            </a:extLst>
          </p:cNvPr>
          <p:cNvSpPr txBox="1"/>
          <p:nvPr/>
        </p:nvSpPr>
        <p:spPr>
          <a:xfrm>
            <a:off x="2814699" y="6021288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>
                <a:solidFill>
                  <a:srgbClr val="FCD63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https://www.youtube.com/watch?v=XA1cGF-soh4&amp;feature=youtu.be</a:t>
            </a:r>
            <a:r>
              <a:rPr lang="fr-CA" sz="1400" b="1" dirty="0">
                <a:solidFill>
                  <a:srgbClr val="FCD631"/>
                </a:solidFill>
              </a:rPr>
              <a:t> </a:t>
            </a:r>
            <a:r>
              <a:rPr lang="fr-FR" sz="1400" dirty="0"/>
              <a:t>(cliquer sur le lien pour visualiser la vidéo)</a:t>
            </a:r>
          </a:p>
        </p:txBody>
      </p:sp>
    </p:spTree>
    <p:extLst>
      <p:ext uri="{BB962C8B-B14F-4D97-AF65-F5344CB8AC3E}">
        <p14:creationId xmlns:p14="http://schemas.microsoft.com/office/powerpoint/2010/main" val="1472713674"/>
      </p:ext>
    </p:extLst>
  </p:cSld>
  <p:clrMapOvr>
    <a:masterClrMapping/>
  </p:clrMapOvr>
  <p:transition spd="slow" advTm="46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33D898C-A186-4605-A858-377BD0232E59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735796" y="1353155"/>
            <a:ext cx="3672408" cy="1080120"/>
          </a:xfrm>
        </p:spPr>
        <p:txBody>
          <a:bodyPr/>
          <a:lstStyle/>
          <a:p>
            <a:pPr algn="ctr"/>
            <a:r>
              <a:rPr lang="fr-FR" dirty="0"/>
              <a:t>BRAVO!!!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8F718DAB-2DF8-4081-BB61-D280DFCBE051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828800" y="3076014"/>
            <a:ext cx="5839544" cy="1348712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Tu sais maintenant quoi faire en cas de tremblement de terre!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C38932D-12E1-4A46-A85F-A1EA6137D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418" y="4472314"/>
            <a:ext cx="4904308" cy="161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803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33D898C-A186-4605-A858-377BD0232E59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403648" y="1124744"/>
            <a:ext cx="6336704" cy="1340736"/>
          </a:xfrm>
        </p:spPr>
        <p:txBody>
          <a:bodyPr>
            <a:normAutofit fontScale="90000"/>
          </a:bodyPr>
          <a:lstStyle/>
          <a:p>
            <a:r>
              <a:rPr lang="fr-FR" dirty="0"/>
              <a:t>Pour aller plus loin</a:t>
            </a:r>
            <a:r>
              <a:rPr lang="mr-IN" dirty="0"/>
              <a:t>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9161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Participe</a:t>
            </a:r>
            <a:br>
              <a:rPr lang="fr-FR" dirty="0"/>
            </a:br>
            <a:r>
              <a:rPr lang="fr-FR" dirty="0"/>
              <a:t>à la mission </a:t>
            </a:r>
            <a:r>
              <a:rPr lang="fr-FR" i="1" dirty="0"/>
              <a:t>Tremblement de terre </a:t>
            </a:r>
            <a:r>
              <a:rPr lang="fr-FR" dirty="0"/>
              <a:t>de </a:t>
            </a:r>
            <a:r>
              <a:rPr lang="fr-FR" dirty="0" err="1"/>
              <a:t>Sécuro</a:t>
            </a:r>
            <a:r>
              <a:rPr lang="fr-FR" dirty="0"/>
              <a:t>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901951" y="864108"/>
            <a:ext cx="3110209" cy="5120640"/>
          </a:xfrm>
        </p:spPr>
        <p:txBody>
          <a:bodyPr/>
          <a:lstStyle/>
          <a:p>
            <a:r>
              <a:rPr lang="fr-FR" dirty="0">
                <a:hlinkClick r:id="rId5"/>
              </a:rPr>
              <a:t>http://www.jeunesse.securitepublique.gouv.qc.ca/jeunes/3e-annee/zone-de-jeux/escouade-securo/tremblement-de-terre.html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7084" y="563871"/>
            <a:ext cx="2562686" cy="629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2304"/>
      </p:ext>
    </p:extLst>
  </p:cSld>
  <p:clrMapOvr>
    <a:masterClrMapping/>
  </p:clrMapOvr>
  <p:transition spd="slow" advTm="4642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01CBDB6E-6D81-49B0-86F3-808843D8E754}"/>
              </a:ext>
            </a:extLst>
          </p:cNvPr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1828800" y="2780928"/>
            <a:ext cx="5486400" cy="914400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S’adresse aux jeunes du </a:t>
            </a:r>
          </a:p>
          <a:p>
            <a:pPr algn="ctr"/>
            <a:r>
              <a:rPr lang="fr-FR" sz="2800" b="1" dirty="0">
                <a:solidFill>
                  <a:schemeClr val="tx1"/>
                </a:solidFill>
              </a:rPr>
              <a:t>3</a:t>
            </a:r>
            <a:r>
              <a:rPr lang="fr-FR" sz="2800" b="1" baseline="30000" dirty="0">
                <a:solidFill>
                  <a:schemeClr val="tx1"/>
                </a:solidFill>
              </a:rPr>
              <a:t>e </a:t>
            </a:r>
            <a:r>
              <a:rPr lang="fr-FR" sz="2800" b="1" dirty="0">
                <a:solidFill>
                  <a:schemeClr val="tx1"/>
                </a:solidFill>
              </a:rPr>
              <a:t>cycle primaire et secondaire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C1EF174-1004-4101-BA26-3C58BCC58B7A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213738" y="1412776"/>
            <a:ext cx="471652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862" tIns="72433" rIns="144862" bIns="72433" numCol="1" anchor="b" anchorCtr="0" compatLnSpc="1">
            <a:prstTxWarp prst="textNoShape">
              <a:avLst/>
            </a:prstTxWarp>
            <a:normAutofit fontScale="92500"/>
          </a:bodyPr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fr-CA" sz="5400" b="0" spc="-100" baseline="0">
                <a:solidFill>
                  <a:srgbClr val="FFFFFF"/>
                </a:solidFill>
                <a:latin typeface="+mj-lt"/>
                <a:ea typeface="+mj-ea"/>
                <a:cs typeface="Segoe UI" panose="020B0502040204020203" pitchFamily="34" charset="0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37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37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37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37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08134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37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816268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37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224401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37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632535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37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/>
            <a:r>
              <a:rPr lang="fr-FR" dirty="0"/>
              <a:t>L’aléa sismique</a:t>
            </a: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1148414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Qu’est-ce que la Grande Secousse? </a:t>
            </a:r>
          </a:p>
          <a:p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Pourquoi participer? </a:t>
            </a:r>
          </a:p>
          <a:p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Quoi faire pour participer?</a:t>
            </a:r>
          </a:p>
          <a:p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Quoi faire de plus? </a:t>
            </a:r>
          </a:p>
          <a:p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 pour les jeunes?</a:t>
            </a:r>
          </a:p>
        </p:txBody>
      </p:sp>
    </p:spTree>
    <p:extLst>
      <p:ext uri="{BB962C8B-B14F-4D97-AF65-F5344CB8AC3E}">
        <p14:creationId xmlns:p14="http://schemas.microsoft.com/office/powerpoint/2010/main" val="1627514703"/>
      </p:ext>
    </p:extLst>
  </p:cSld>
  <p:clrMapOvr>
    <a:masterClrMapping/>
  </p:clrMapOvr>
  <p:transition spd="slow" advTm="4642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rte&#10;&#10;Description générée avec un niveau de confiance très élevé">
            <a:extLst>
              <a:ext uri="{FF2B5EF4-FFF2-40B4-BE49-F238E27FC236}">
                <a16:creationId xmlns:a16="http://schemas.microsoft.com/office/drawing/2014/main" id="{DB864F56-6F3D-4E8A-A8A1-8375E49B9B1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11" y="156965"/>
            <a:ext cx="8214377" cy="65440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43B1D11-1E06-440B-A6FB-2A3BE29CF37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581779"/>
            <a:ext cx="2195736" cy="830997"/>
          </a:xfrm>
          <a:prstGeom prst="rect">
            <a:avLst/>
          </a:prstGeom>
          <a:solidFill>
            <a:srgbClr val="1F97D4"/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orbel" panose="020B0503020204020204" pitchFamily="34" charset="0"/>
              </a:rPr>
              <a:t>L’aléa sismique au Canada</a:t>
            </a:r>
          </a:p>
        </p:txBody>
      </p:sp>
    </p:spTree>
    <p:extLst>
      <p:ext uri="{BB962C8B-B14F-4D97-AF65-F5344CB8AC3E}">
        <p14:creationId xmlns:p14="http://schemas.microsoft.com/office/powerpoint/2010/main" val="1757562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Une image contenant texte, carte&#10;&#10;Description générée avec un niveau de confiance très élevé">
            <a:extLst>
              <a:ext uri="{FF2B5EF4-FFF2-40B4-BE49-F238E27FC236}">
                <a16:creationId xmlns:a16="http://schemas.microsoft.com/office/drawing/2014/main" id="{A1B14DCE-F208-42CD-8B76-464D6692E09D}"/>
              </a:ext>
            </a:extLst>
          </p:cNvPr>
          <p:cNvPicPr>
            <a:picLocks noGrp="1" noChangeAspect="1"/>
          </p:cNvPicPr>
          <p:nvPr>
            <p:ph idx="4294967295"/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6806" y="0"/>
            <a:ext cx="5897562" cy="6858000"/>
          </a:xfrm>
          <a:prstGeom prst="rect">
            <a:avLst/>
          </a:prstGeom>
          <a:ln w="28575">
            <a:noFill/>
          </a:ln>
        </p:spPr>
      </p:pic>
      <p:sp>
        <p:nvSpPr>
          <p:cNvPr id="5" name="ZoneTexte 6">
            <a:extLst>
              <a:ext uri="{FF2B5EF4-FFF2-40B4-BE49-F238E27FC236}">
                <a16:creationId xmlns:a16="http://schemas.microsoft.com/office/drawing/2014/main" id="{4E7CFCAC-1A05-4C99-A1AF-AC2D7788F9A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548680"/>
            <a:ext cx="2195736" cy="830997"/>
          </a:xfrm>
          <a:prstGeom prst="rect">
            <a:avLst/>
          </a:prstGeom>
          <a:solidFill>
            <a:srgbClr val="1F97D4"/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orbel" panose="020B0503020204020204" pitchFamily="34" charset="0"/>
              </a:rPr>
              <a:t>L’aléa sismique au Québec</a:t>
            </a:r>
          </a:p>
        </p:txBody>
      </p:sp>
    </p:spTree>
    <p:extLst>
      <p:ext uri="{BB962C8B-B14F-4D97-AF65-F5344CB8AC3E}">
        <p14:creationId xmlns:p14="http://schemas.microsoft.com/office/powerpoint/2010/main" val="721492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24A2F0-1769-4B19-BF34-2ECC2EBE97D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Quelques chiffres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5D661F-D6DE-41D6-8E85-225B5822159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risque sismique :</a:t>
            </a:r>
          </a:p>
          <a:p>
            <a:pPr lvl="1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1663 : Séisme de magnitude 7 dans la région de Charlevoix causant beaucoup de dommages.</a:t>
            </a:r>
          </a:p>
          <a:p>
            <a:pPr lvl="1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25 novembre 1988, à 18 h 46, un tremblement de terre de magnitude 5,9 sur l’échelle de Richter a secoué les régions de Saguenay, Québec, Charlevoix et la Mauricie. Il a été ressenti dans tout le Québec.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Grande secousse :</a:t>
            </a:r>
          </a:p>
          <a:p>
            <a:pPr lvl="1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2018 c’est plus de 140 000 </a:t>
            </a:r>
            <a:r>
              <a:rPr lang="fr-FR" dirty="0"/>
              <a:t>Québécois ont participé à l'exercice.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Tout le monde est concerné. Chaque individu et chaque acteur du territoire. </a:t>
            </a:r>
          </a:p>
          <a:p>
            <a:pPr lvl="1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C’est un exercice internationale rassemblant </a:t>
            </a:r>
            <a:r>
              <a:rPr lang="fr-FR" dirty="0"/>
              <a:t>plus de 60 millions de participants en 2018.</a:t>
            </a:r>
          </a:p>
        </p:txBody>
      </p:sp>
    </p:spTree>
    <p:extLst>
      <p:ext uri="{BB962C8B-B14F-4D97-AF65-F5344CB8AC3E}">
        <p14:creationId xmlns:p14="http://schemas.microsoft.com/office/powerpoint/2010/main" val="508135422"/>
      </p:ext>
    </p:extLst>
  </p:cSld>
  <p:clrMapOvr>
    <a:masterClrMapping/>
  </p:clrMapOvr>
  <p:transition spd="slow" advTm="4642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Qu’est-ce que la Grande Secousse ?</a:t>
            </a:r>
          </a:p>
        </p:txBody>
      </p:sp>
      <p:sp>
        <p:nvSpPr>
          <p:cNvPr id="6" name="ZoneTexte 5"/>
          <p:cNvSpPr txBox="1"/>
          <p:nvPr>
            <p:custDataLst>
              <p:tags r:id="rId2"/>
            </p:custDataLst>
          </p:nvPr>
        </p:nvSpPr>
        <p:spPr>
          <a:xfrm>
            <a:off x="2843807" y="764704"/>
            <a:ext cx="5838459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fr-CA" sz="2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C’est un exercice de simulation de tremblement de terre lors duquel on pose 3 gestes simples:</a:t>
            </a:r>
            <a:endParaRPr lang="fr-CA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CA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ZoneTexte 6"/>
          <p:cNvSpPr txBox="1"/>
          <p:nvPr>
            <p:custDataLst>
              <p:tags r:id="rId3"/>
            </p:custDataLst>
          </p:nvPr>
        </p:nvSpPr>
        <p:spPr>
          <a:xfrm>
            <a:off x="2843807" y="4320217"/>
            <a:ext cx="5838459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fr-CA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Cet exercice a été initié en Californie en 2008 et est effectué depuis dans plusieurs pays dans le monde.  </a:t>
            </a:r>
          </a:p>
          <a:p>
            <a:pPr algn="just"/>
            <a:endParaRPr lang="fr-CA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fr-CA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Une 1</a:t>
            </a:r>
            <a:r>
              <a:rPr lang="fr-CA" i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</a:t>
            </a:r>
            <a:r>
              <a:rPr lang="fr-CA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édition s’est tenue à Charlevoix en 2013 et  appuyé par </a:t>
            </a:r>
          </a:p>
          <a:p>
            <a:pPr algn="just"/>
            <a:r>
              <a:rPr lang="fr-CA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ministère de la Sécurité publique, toute la population du </a:t>
            </a:r>
          </a:p>
          <a:p>
            <a:pPr algn="just"/>
            <a:r>
              <a:rPr lang="fr-CA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Québec est maintenant  invitée à se mobiliser chaque année </a:t>
            </a:r>
          </a:p>
          <a:p>
            <a:pPr algn="just"/>
            <a:r>
              <a:rPr lang="fr-CA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3</a:t>
            </a:r>
            <a:r>
              <a:rPr lang="fr-CA" i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fr-CA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jeudi du mois d’octobre.</a:t>
            </a:r>
            <a:endParaRPr lang="fr-CA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E643BC6-780E-4FF8-B814-519D0338B5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628" y="2316906"/>
            <a:ext cx="4904308" cy="16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75629"/>
      </p:ext>
    </p:extLst>
  </p:cSld>
  <p:clrMapOvr>
    <a:masterClrMapping/>
  </p:clrMapOvr>
  <p:transition spd="slow" advTm="4642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Pourquoi Participer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843808" y="764704"/>
            <a:ext cx="5832648" cy="3168352"/>
          </a:xfrm>
        </p:spPr>
        <p:txBody>
          <a:bodyPr>
            <a:normAutofit lnSpcReduction="10000"/>
          </a:bodyPr>
          <a:lstStyle/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C’est un exercice ludique et important qui se pratique mondialement.</a:t>
            </a:r>
          </a:p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Pour faire partie d’une vague mondiale et c’est une fenêtre ouverte sur la planète et le monde.</a:t>
            </a:r>
          </a:p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Ça ne prend qu’une minute </a:t>
            </a:r>
            <a:r>
              <a:rPr lang="fr-FR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 deux si on pratique les répliques sismiques.</a:t>
            </a:r>
          </a:p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Chacun reste à sa place</a:t>
            </a:r>
            <a:r>
              <a:rPr lang="mr-I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sous son pupitre.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Affiches, bandes sonores, </a:t>
            </a:r>
            <a:r>
              <a:rPr 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etc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fournies.</a:t>
            </a:r>
          </a:p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Pour en faire un projet unique en classe.</a:t>
            </a:r>
          </a:p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Pour enseigner aux  enfants quoi faire si un séisme se produit.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3F35334-47D9-FA42-8C89-B59D0EBD6275}"/>
              </a:ext>
            </a:extLst>
          </p:cNvPr>
          <p:cNvSpPr txBox="1"/>
          <p:nvPr/>
        </p:nvSpPr>
        <p:spPr>
          <a:xfrm>
            <a:off x="3602326" y="6309320"/>
            <a:ext cx="4315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>
                <a:solidFill>
                  <a:srgbClr val="FCD63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https://www.youtube.com/watch?v=ceH4gteDJ4E</a:t>
            </a:r>
            <a:endParaRPr lang="fr-CA" sz="1200" b="1" dirty="0">
              <a:solidFill>
                <a:srgbClr val="FCD631"/>
              </a:solidFill>
            </a:endParaRPr>
          </a:p>
          <a:p>
            <a:pPr algn="ctr"/>
            <a:r>
              <a:rPr lang="fr-FR" sz="1200" dirty="0"/>
              <a:t>(cliquer sur le lien pour visualiser la vidéo)</a:t>
            </a:r>
          </a:p>
        </p:txBody>
      </p:sp>
      <p:pic>
        <p:nvPicPr>
          <p:cNvPr id="5" name="Média en ligne 4" descr="Grande Secousse 2019">
            <a:hlinkClick r:id="" action="ppaction://media"/>
            <a:extLst>
              <a:ext uri="{FF2B5EF4-FFF2-40B4-BE49-F238E27FC236}">
                <a16:creationId xmlns:a16="http://schemas.microsoft.com/office/drawing/2014/main" id="{35A0727F-66CE-8646-BD81-80A1109F343E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6"/>
          <a:stretch>
            <a:fillRect/>
          </a:stretch>
        </p:blipFill>
        <p:spPr>
          <a:xfrm>
            <a:off x="3724075" y="3933056"/>
            <a:ext cx="4072114" cy="229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911"/>
      </p:ext>
    </p:extLst>
  </p:cSld>
  <p:clrMapOvr>
    <a:masterClrMapping/>
  </p:clrMapOvr>
  <p:transition spd="slow" advTm="46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Pourquoi Participer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Certains se posent ce genre de questions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Pourquoi pratiquer un exercice de tremblement de terre alors qu’il y en a très peu et de faible intensité au Québec ?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Fait-on peur aux enfants 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Pourquoi ne pas se concentrer sur d’autres sinistres qui arrivent plus souvent au Québec ?  </a:t>
            </a:r>
          </a:p>
        </p:txBody>
      </p:sp>
    </p:spTree>
    <p:extLst>
      <p:ext uri="{BB962C8B-B14F-4D97-AF65-F5344CB8AC3E}">
        <p14:creationId xmlns:p14="http://schemas.microsoft.com/office/powerpoint/2010/main" val="659807010"/>
      </p:ext>
    </p:extLst>
  </p:cSld>
  <p:clrMapOvr>
    <a:masterClrMapping/>
  </p:clrMapOvr>
  <p:transition spd="slow" advTm="4642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Pourquoi Participer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 réponses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 importe de sensibiliser les enfants, de toutes les régions et de tous les âges, au fait que les catastrophes et les situations d'urgence peuvent survenir partout au Québec et à tout moment.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 se produit plusieurs centaines de tremblements de terre chaque année au Québec. Rares sont ceux qui causent des dommages, mais quelques tremblements de terre d’une magnitude de 6 à 7 sur l’échelle de Richter ont déjà secoué le Québec.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Bien sûr, il ne s'agit pas d'effrayer inutilement les enfants, mais de les informer adéquatement pour qu'ils se sentent prêts, et exercent une certaine vigilance.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Dans une situation inhabituelle, il importe d’inciter les enfants à adopter les bonnes pratiques (un peu comme un exercice d’évacuation).</a:t>
            </a:r>
          </a:p>
        </p:txBody>
      </p:sp>
    </p:spTree>
    <p:extLst>
      <p:ext uri="{BB962C8B-B14F-4D97-AF65-F5344CB8AC3E}">
        <p14:creationId xmlns:p14="http://schemas.microsoft.com/office/powerpoint/2010/main" val="724323828"/>
      </p:ext>
    </p:extLst>
  </p:cSld>
  <p:clrMapOvr>
    <a:masterClrMapping/>
  </p:clrMapOvr>
  <p:transition spd="slow" advTm="4642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Pourquoi Participer ?</a:t>
            </a:r>
            <a:br>
              <a:rPr lang="fr-FR" dirty="0"/>
            </a:br>
            <a:br>
              <a:rPr lang="fr-FR" dirty="0"/>
            </a:br>
            <a:r>
              <a:rPr lang="fr-FR" sz="2000" dirty="0">
                <a:solidFill>
                  <a:schemeClr val="bg1"/>
                </a:solidFill>
              </a:rPr>
              <a:t>Nous sommes plutôt vulnérables aux catastrophes quand elles se produisent (inondations printanières au Québec, Ouragan Harvey au Texas, Feux de forêt, etc.), raison de plus pour être collectivement prévenants... </a:t>
            </a:r>
            <a:br>
              <a:rPr lang="fr-FR" sz="2000" dirty="0"/>
            </a:br>
            <a:endParaRPr lang="fr-FR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901951" y="779696"/>
            <a:ext cx="5486400" cy="4018500"/>
          </a:xfrm>
        </p:spPr>
        <p:txBody>
          <a:bodyPr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Faire partie d’une vague mondiale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Grande Secousse est un événement mondial qui se produit chaque année et qui rassemble plus de 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 millions de personnes!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même journée et à la même heure locale, des millions d’écoliers pratiquent 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gestes simples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qui pourraient sauver des vies et éviter des blessures pouvant résulter de la chute de meubles et de la projection des objets durant un tremblement de terre.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Au-delà de l’exercice, nous pouvons tous jouer un rôle, en fonction de notre réalité et des ressources à notre disposition dans la 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sensibilisation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la 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prévention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  la 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préparation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à de tels aléas et contribuer à renforcer la résilience de la société québécoise. 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C201DFE-CCCA-404E-A995-432D2F879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314" y="4843647"/>
            <a:ext cx="2663674" cy="87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44EBB27-67CC-468E-97D1-12890CE3F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1" y="5861248"/>
            <a:ext cx="2666308" cy="87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C315058B-D052-4E41-8C5A-08D56E424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861248"/>
            <a:ext cx="2697837" cy="88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266000"/>
      </p:ext>
    </p:extLst>
  </p:cSld>
  <p:clrMapOvr>
    <a:masterClrMapping/>
  </p:clrMapOvr>
  <p:transition spd="slow" advTm="4642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Quoi faire pour participer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Votre école ou votre classe s’inscrit sur le site : Grande Secousse  : </a:t>
            </a:r>
            <a:r>
              <a:rPr lang="fr-FR" dirty="0">
                <a:hlinkClick r:id="rId4"/>
              </a:rPr>
              <a:t>https://www.grandesecousse.org/inscrivezvous/</a:t>
            </a:r>
            <a:endParaRPr lang="fr-FR" dirty="0"/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Vous</a:t>
            </a:r>
          </a:p>
          <a:p>
            <a:pPr lvl="1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imprimez les affiches et certificats (voir pages suivantes).</a:t>
            </a:r>
          </a:p>
          <a:p>
            <a:pPr lvl="1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utilisez cette présentation PowerPoint pour introduire l’exercice auprès de vos élèves.</a:t>
            </a:r>
          </a:p>
          <a:p>
            <a:pPr lvl="1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Participez activement à l’exercice le jeudi 17 octobre, 10h17am ou à un moment de votre choix.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Facultatif</a:t>
            </a:r>
          </a:p>
          <a:p>
            <a:pPr lvl="1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Faire de la Grande Secousse un projet éducatif.</a:t>
            </a:r>
          </a:p>
          <a:p>
            <a:pPr lvl="1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Mettre à jour le plan d’urgence de votre école.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6617320"/>
      </p:ext>
    </p:extLst>
  </p:cSld>
  <p:clrMapOvr>
    <a:masterClrMapping/>
  </p:clrMapOvr>
  <p:transition spd="slow" advTm="4642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Ressources pratiques</a:t>
            </a:r>
          </a:p>
        </p:txBody>
      </p:sp>
      <p:sp>
        <p:nvSpPr>
          <p:cNvPr id="12" name="Rectangle 1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58594" y="733122"/>
            <a:ext cx="58326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Affiches imprimables</a:t>
            </a:r>
          </a:p>
        </p:txBody>
      </p:sp>
      <p:sp>
        <p:nvSpPr>
          <p:cNvPr id="13" name="Rectangle 1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58594" y="3694235"/>
            <a:ext cx="626469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Bande sonore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Sur votre système interphone ou en classe, utilisez les fichiers joints pour diriger l’exercice</a:t>
            </a:r>
            <a:r>
              <a:rPr lang="fr-CA" altLang="x-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:</a:t>
            </a: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8"/>
              </a:rPr>
              <a:t>Audio - Narration avec effets sonores</a:t>
            </a:r>
            <a:r>
              <a: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(2.7 Mb MP3)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9"/>
              </a:rPr>
              <a:t>Audio - effets sonores seulement</a:t>
            </a:r>
            <a:r>
              <a: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(1 MB MP3)</a:t>
            </a:r>
            <a:endParaRPr kumimoji="0" lang="fr-CA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CA" altLang="x-none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altLang="x-non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Cette présentation (section suivante)</a:t>
            </a:r>
            <a:endParaRPr lang="x-none" alt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altLang="x-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Vous pouvez utiliser cette présentation pour vous guider dans les actions à prendre.</a:t>
            </a: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>
            <p:custDataLst>
              <p:tags r:id="rId4"/>
            </p:custDataLst>
          </p:nvPr>
        </p:nvSpPr>
        <p:spPr>
          <a:xfrm>
            <a:off x="6718573" y="2590123"/>
            <a:ext cx="18864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fr-FR" sz="1400" dirty="0">
              <a:latin typeface="Calibri" charset="0"/>
              <a:ea typeface="Calibri" charset="0"/>
              <a:cs typeface="ArialMT" charset="0"/>
            </a:endParaRPr>
          </a:p>
          <a:p>
            <a:pPr algn="ctr"/>
            <a:r>
              <a:rPr lang="fr-FR" sz="1400" dirty="0"/>
              <a:t>"Joignez-vous"</a:t>
            </a:r>
            <a:br>
              <a:rPr lang="fr-FR" sz="1400" dirty="0"/>
            </a:br>
            <a:r>
              <a:rPr lang="fr-FR" sz="1400" dirty="0">
                <a:uFill>
                  <a:solidFill>
                    <a:srgbClr val="094782"/>
                  </a:solidFill>
                </a:uFill>
                <a:hlinkClick r:id="rId10"/>
              </a:rPr>
              <a:t>Couleur</a:t>
            </a:r>
            <a:r>
              <a:rPr lang="fr-FR" sz="1400" dirty="0"/>
              <a:t> (PDF)</a:t>
            </a:r>
            <a:br>
              <a:rPr lang="fr-FR" sz="1400" dirty="0"/>
            </a:br>
            <a:r>
              <a:rPr lang="fr-FR" sz="1400" dirty="0">
                <a:uFill>
                  <a:solidFill>
                    <a:srgbClr val="094782"/>
                  </a:solidFill>
                </a:uFill>
                <a:hlinkClick r:id="rId11"/>
              </a:rPr>
              <a:t>Noir et blanc</a:t>
            </a:r>
            <a:r>
              <a:rPr lang="fr-FR" sz="1400" dirty="0"/>
              <a:t> (PDF)</a:t>
            </a:r>
            <a:endParaRPr lang="en-CA" sz="1400" dirty="0">
              <a:latin typeface="Calibri" panose="020F0502020204030204" pitchFamily="34" charset="0"/>
              <a:ea typeface="Calibri" panose="020F0502020204030204" pitchFamily="34" charset="0"/>
              <a:cs typeface="ArialMT"/>
            </a:endParaRPr>
          </a:p>
        </p:txBody>
      </p:sp>
      <p:sp>
        <p:nvSpPr>
          <p:cNvPr id="16" name="Rectangle 15"/>
          <p:cNvSpPr/>
          <p:nvPr>
            <p:custDataLst>
              <p:tags r:id="rId5"/>
            </p:custDataLst>
          </p:nvPr>
        </p:nvSpPr>
        <p:spPr>
          <a:xfrm>
            <a:off x="4814613" y="2590123"/>
            <a:ext cx="16561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fr-FR" sz="1400" dirty="0">
              <a:latin typeface="Calibri" charset="0"/>
              <a:ea typeface="Calibri" charset="0"/>
              <a:cs typeface="ArialMT" charset="0"/>
            </a:endParaRPr>
          </a:p>
          <a:p>
            <a:pPr algn="ctr"/>
            <a:r>
              <a:rPr lang="fr-FR" sz="1400" dirty="0"/>
              <a:t>"Je participe!"</a:t>
            </a:r>
            <a:br>
              <a:rPr lang="fr-FR" sz="1400" dirty="0"/>
            </a:br>
            <a:r>
              <a:rPr lang="fr-FR" sz="1400" dirty="0">
                <a:uFill>
                  <a:solidFill>
                    <a:srgbClr val="094782"/>
                  </a:solidFill>
                </a:uFill>
                <a:hlinkClick r:id="rId12"/>
              </a:rPr>
              <a:t>Couleur</a:t>
            </a:r>
            <a:r>
              <a:rPr lang="fr-FR" sz="1400" dirty="0"/>
              <a:t> (PDF)</a:t>
            </a:r>
            <a:br>
              <a:rPr lang="fr-FR" sz="1400" dirty="0"/>
            </a:br>
            <a:r>
              <a:rPr lang="fr-FR" sz="1400" dirty="0">
                <a:uFill>
                  <a:solidFill>
                    <a:srgbClr val="094782"/>
                  </a:solidFill>
                </a:uFill>
                <a:hlinkClick r:id="rId13"/>
              </a:rPr>
              <a:t>Noir et blanc</a:t>
            </a:r>
            <a:r>
              <a:rPr lang="fr-FR" sz="1400" dirty="0"/>
              <a:t> (PDF)</a:t>
            </a:r>
            <a:endParaRPr lang="en-CA" sz="1400" dirty="0">
              <a:latin typeface="Calibri" panose="020F0502020204030204" pitchFamily="34" charset="0"/>
              <a:ea typeface="Calibri" panose="020F0502020204030204" pitchFamily="34" charset="0"/>
              <a:cs typeface="ArialMT"/>
            </a:endParaRPr>
          </a:p>
        </p:txBody>
      </p:sp>
      <p:sp>
        <p:nvSpPr>
          <p:cNvPr id="17" name="Rectangle 16"/>
          <p:cNvSpPr/>
          <p:nvPr>
            <p:custDataLst>
              <p:tags r:id="rId6"/>
            </p:custDataLst>
          </p:nvPr>
        </p:nvSpPr>
        <p:spPr>
          <a:xfrm>
            <a:off x="2740794" y="2590122"/>
            <a:ext cx="1756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1400" dirty="0">
              <a:latin typeface="Calibri" charset="0"/>
            </a:endParaRPr>
          </a:p>
          <a:p>
            <a:pPr algn="ctr"/>
            <a:r>
              <a:rPr lang="fr-FR" sz="1400" dirty="0"/>
              <a:t>"Je sais quoi faire"</a:t>
            </a:r>
            <a:br>
              <a:rPr lang="fr-FR" sz="1400" dirty="0"/>
            </a:br>
            <a:r>
              <a:rPr lang="fr-FR" sz="1400" dirty="0">
                <a:uFill>
                  <a:solidFill>
                    <a:srgbClr val="094782"/>
                  </a:solidFill>
                </a:uFill>
                <a:hlinkClick r:id="rId14"/>
              </a:rPr>
              <a:t>Couleur</a:t>
            </a:r>
            <a:r>
              <a:rPr lang="fr-FR" sz="1400" dirty="0"/>
              <a:t> (PDF)</a:t>
            </a:r>
            <a:br>
              <a:rPr lang="fr-FR" sz="1400" dirty="0"/>
            </a:br>
            <a:r>
              <a:rPr lang="fr-FR" sz="1400" dirty="0">
                <a:uFill>
                  <a:solidFill>
                    <a:srgbClr val="094782"/>
                  </a:solidFill>
                </a:uFill>
                <a:hlinkClick r:id="rId15"/>
              </a:rPr>
              <a:t>Noir et blanc</a:t>
            </a:r>
            <a:r>
              <a:rPr lang="fr-FR" sz="1400" dirty="0"/>
              <a:t> (PDF)</a:t>
            </a:r>
            <a:endParaRPr lang="en-CA" sz="1400" dirty="0">
              <a:latin typeface="Calibri" panose="020F0502020204030204" pitchFamily="34" charset="0"/>
              <a:ea typeface="Calibri" panose="020F0502020204030204" pitchFamily="34" charset="0"/>
              <a:cs typeface="ArialMT"/>
            </a:endParaRPr>
          </a:p>
        </p:txBody>
      </p:sp>
      <p:pic>
        <p:nvPicPr>
          <p:cNvPr id="2051" name="Picture 4">
            <a:extLst>
              <a:ext uri="{FF2B5EF4-FFF2-40B4-BE49-F238E27FC236}">
                <a16:creationId xmlns:a16="http://schemas.microsoft.com/office/drawing/2014/main" id="{591BF8AE-706F-4FF3-9269-ED24E3A95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343" y="1123838"/>
            <a:ext cx="12287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6">
            <a:extLst>
              <a:ext uri="{FF2B5EF4-FFF2-40B4-BE49-F238E27FC236}">
                <a16:creationId xmlns:a16="http://schemas.microsoft.com/office/drawing/2014/main" id="{8CE838C3-5F8D-411B-B4E1-E86ED2821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47" y="1123838"/>
            <a:ext cx="12001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>
            <a:extLst>
              <a:ext uri="{FF2B5EF4-FFF2-40B4-BE49-F238E27FC236}">
                <a16:creationId xmlns:a16="http://schemas.microsoft.com/office/drawing/2014/main" id="{AC936AA5-066A-477E-840A-AE427F13F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989" y="1142888"/>
            <a:ext cx="12096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001448"/>
      </p:ext>
    </p:extLst>
  </p:cSld>
  <p:clrMapOvr>
    <a:masterClrMapping/>
  </p:clrMapOvr>
  <p:transition spd="slow" advTm="4642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5_Modèle par défaut">
  <a:themeElements>
    <a:clrScheme name="Personnalisé 43">
      <a:dk1>
        <a:srgbClr val="000000"/>
      </a:dk1>
      <a:lt1>
        <a:srgbClr val="FFFFFF"/>
      </a:lt1>
      <a:dk2>
        <a:srgbClr val="74B553"/>
      </a:dk2>
      <a:lt2>
        <a:srgbClr val="A0D955"/>
      </a:lt2>
      <a:accent1>
        <a:srgbClr val="008C53"/>
      </a:accent1>
      <a:accent2>
        <a:srgbClr val="53C988"/>
      </a:accent2>
      <a:accent3>
        <a:srgbClr val="CCE7DC"/>
      </a:accent3>
      <a:accent4>
        <a:srgbClr val="F8B307"/>
      </a:accent4>
      <a:accent5>
        <a:srgbClr val="969696"/>
      </a:accent5>
      <a:accent6>
        <a:srgbClr val="5F5F5F"/>
      </a:accent6>
      <a:hlink>
        <a:srgbClr val="D66F36"/>
      </a:hlink>
      <a:folHlink>
        <a:srgbClr val="F09D5E"/>
      </a:folHlink>
    </a:clrScheme>
    <a:fontScheme name="3_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odèle par défaut 1">
        <a:dk1>
          <a:srgbClr val="8D8D8D"/>
        </a:dk1>
        <a:lt1>
          <a:srgbClr val="BDBDBD"/>
        </a:lt1>
        <a:dk2>
          <a:srgbClr val="339F3D"/>
        </a:dk2>
        <a:lt2>
          <a:srgbClr val="00A96B"/>
        </a:lt2>
        <a:accent1>
          <a:srgbClr val="6D9539"/>
        </a:accent1>
        <a:accent2>
          <a:srgbClr val="B9C945"/>
        </a:accent2>
        <a:accent3>
          <a:srgbClr val="DBDBDB"/>
        </a:accent3>
        <a:accent4>
          <a:srgbClr val="787878"/>
        </a:accent4>
        <a:accent5>
          <a:srgbClr val="BAC8AE"/>
        </a:accent5>
        <a:accent6>
          <a:srgbClr val="A7B63E"/>
        </a:accent6>
        <a:hlink>
          <a:srgbClr val="71DDD0"/>
        </a:hlink>
        <a:folHlink>
          <a:srgbClr val="1F8F8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2">
        <a:dk1>
          <a:srgbClr val="DCDCDD"/>
        </a:dk1>
        <a:lt1>
          <a:srgbClr val="A6A8A8"/>
        </a:lt1>
        <a:dk2>
          <a:srgbClr val="494949"/>
        </a:dk2>
        <a:lt2>
          <a:srgbClr val="532705"/>
        </a:lt2>
        <a:accent1>
          <a:srgbClr val="87471B"/>
        </a:accent1>
        <a:accent2>
          <a:srgbClr val="C39265"/>
        </a:accent2>
        <a:accent3>
          <a:srgbClr val="B1B1B1"/>
        </a:accent3>
        <a:accent4>
          <a:srgbClr val="8D8F8F"/>
        </a:accent4>
        <a:accent5>
          <a:srgbClr val="C3B1AB"/>
        </a:accent5>
        <a:accent6>
          <a:srgbClr val="B0845B"/>
        </a:accent6>
        <a:hlink>
          <a:srgbClr val="82CDAA"/>
        </a:hlink>
        <a:folHlink>
          <a:srgbClr val="3964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3">
        <a:dk1>
          <a:srgbClr val="D2DCD7"/>
        </a:dk1>
        <a:lt1>
          <a:srgbClr val="84988C"/>
        </a:lt1>
        <a:dk2>
          <a:srgbClr val="405245"/>
        </a:dk2>
        <a:lt2>
          <a:srgbClr val="ECC020"/>
        </a:lt2>
        <a:accent1>
          <a:srgbClr val="8E3114"/>
        </a:accent1>
        <a:accent2>
          <a:srgbClr val="D38B55"/>
        </a:accent2>
        <a:accent3>
          <a:srgbClr val="AFB3B0"/>
        </a:accent3>
        <a:accent4>
          <a:srgbClr val="708177"/>
        </a:accent4>
        <a:accent5>
          <a:srgbClr val="C6ADAA"/>
        </a:accent5>
        <a:accent6>
          <a:srgbClr val="BF7D4C"/>
        </a:accent6>
        <a:hlink>
          <a:srgbClr val="22543C"/>
        </a:hlink>
        <a:folHlink>
          <a:srgbClr val="90D8B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adre">
  <a:themeElements>
    <a:clrScheme name="Cadr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adr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d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webextensions/webextension1.xml><?xml version="1.0" encoding="utf-8"?>
<we:webextension xmlns:we="http://schemas.microsoft.com/office/webextensions/webextension/2010/11" id="{93194440-EA05-B34F-970E-E7B494BE29C7}">
  <we:reference id="wa104221182" version="3.3.0.0" store="fr-FR" storeType="OMEX"/>
  <we:alternateReferences>
    <we:reference id="wa104221182" version="3.3.0.0" store="wa104221182" storeType="OMEX"/>
  </we:alternateReferences>
  <we:properties>
    <we:property name="vid" value="&quot;https://www.youtube.com/watch?v=npZLZ93uOKc&quot;"/>
    <we:property name="starttime" value="0"/>
    <we:property name="slideId" value="286"/>
    <we:property name="endtime" value="0"/>
    <we:property name="autoplay" value="0"/>
  </we:properties>
  <we:bindings/>
  <we:snapshot xmlns:r="http://schemas.openxmlformats.org/officeDocument/2006/relationships" r:embed="rId1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1111CAA-0312-4717-804B-17A0D4E2BB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TM03457475[[fn=Cadre]]</Template>
  <TotalTime>22976</TotalTime>
  <Words>1213</Words>
  <Application>Microsoft Office PowerPoint</Application>
  <PresentationFormat>Affichage à l'écran (4:3)</PresentationFormat>
  <Paragraphs>113</Paragraphs>
  <Slides>22</Slides>
  <Notes>2</Notes>
  <HiddenSlides>0</HiddenSlides>
  <MMClips>2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Corbel</vt:lpstr>
      <vt:lpstr>Wingdings</vt:lpstr>
      <vt:lpstr>Wingdings 2</vt:lpstr>
      <vt:lpstr>5_Modèle par défaut</vt:lpstr>
      <vt:lpstr>1_Custom Design</vt:lpstr>
      <vt:lpstr>Custom Design</vt:lpstr>
      <vt:lpstr>1_Cadre</vt:lpstr>
      <vt:lpstr>#Jesaisquoifaire</vt:lpstr>
      <vt:lpstr>Introduction</vt:lpstr>
      <vt:lpstr>Qu’est-ce que la Grande Secousse ?</vt:lpstr>
      <vt:lpstr>Pourquoi Participer ?</vt:lpstr>
      <vt:lpstr>Pourquoi Participer ?</vt:lpstr>
      <vt:lpstr>Pourquoi Participer ?</vt:lpstr>
      <vt:lpstr>Pourquoi Participer ?  Nous sommes plutôt vulnérables aux catastrophes quand elles se produisent (inondations printanières au Québec, Ouragan Harvey au Texas, Feux de forêt, etc.), raison de plus pour être collectivement prévenants...  </vt:lpstr>
      <vt:lpstr>Quoi faire pour participer ?</vt:lpstr>
      <vt:lpstr>Ressources pratiques</vt:lpstr>
      <vt:lpstr>Quoi faire de plus ?</vt:lpstr>
      <vt:lpstr>Pour aller plus loin</vt:lpstr>
      <vt:lpstr>Présentation pour les jeunes</vt:lpstr>
      <vt:lpstr>#Jesaisquoifaire</vt:lpstr>
      <vt:lpstr>Pourquoi y a-t-il des tremblements de terre ?</vt:lpstr>
      <vt:lpstr>Qu’est-ce que la Grande Secousse ?</vt:lpstr>
      <vt:lpstr>BRAVO!!!</vt:lpstr>
      <vt:lpstr>Pour aller plus loin…</vt:lpstr>
      <vt:lpstr>Participe à la mission Tremblement de terre de Sécuro.</vt:lpstr>
      <vt:lpstr>Présentation PowerPoint</vt:lpstr>
      <vt:lpstr>Présentation PowerPoint</vt:lpstr>
      <vt:lpstr>Présentation PowerPoint</vt:lpstr>
      <vt:lpstr>Quelques chiffres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Grande Secousse</dc:title>
  <dc:creator>Claire Verdi</dc:creator>
  <cp:lastModifiedBy>Marie-Hélène Boudreau-Picard</cp:lastModifiedBy>
  <cp:revision>160</cp:revision>
  <dcterms:created xsi:type="dcterms:W3CDTF">2017-07-14T20:54:03Z</dcterms:created>
  <dcterms:modified xsi:type="dcterms:W3CDTF">2020-07-21T17:35:17Z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TC300076499990</vt:lpwstr>
  </property>
</Properties>
</file>